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embeddings/Microsoft_Equation3.bin" ContentType="application/vnd.openxmlformats-officedocument.oleObject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Default Extension="vml" ContentType="application/vnd.openxmlformats-officedocument.vmlDrawing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1" r:id="rId2"/>
    <p:sldId id="330" r:id="rId3"/>
    <p:sldId id="287" r:id="rId4"/>
    <p:sldId id="289" r:id="rId5"/>
    <p:sldId id="332" r:id="rId6"/>
    <p:sldId id="297" r:id="rId7"/>
    <p:sldId id="318" r:id="rId8"/>
    <p:sldId id="325" r:id="rId9"/>
    <p:sldId id="324" r:id="rId10"/>
    <p:sldId id="327" r:id="rId11"/>
    <p:sldId id="321" r:id="rId12"/>
    <p:sldId id="322" r:id="rId13"/>
    <p:sldId id="333" r:id="rId14"/>
    <p:sldId id="326" r:id="rId15"/>
    <p:sldId id="329" r:id="rId16"/>
    <p:sldId id="336" r:id="rId17"/>
    <p:sldId id="317" r:id="rId18"/>
    <p:sldId id="308" r:id="rId19"/>
    <p:sldId id="315" r:id="rId20"/>
    <p:sldId id="312" r:id="rId21"/>
    <p:sldId id="305" r:id="rId22"/>
    <p:sldId id="306" r:id="rId23"/>
    <p:sldId id="291" r:id="rId24"/>
    <p:sldId id="299" r:id="rId25"/>
    <p:sldId id="292" r:id="rId26"/>
    <p:sldId id="27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BEF24"/>
    <a:srgbClr val="35EF3D"/>
    <a:srgbClr val="E30A15"/>
    <a:srgbClr val="280EF3"/>
    <a:srgbClr val="EF9611"/>
    <a:srgbClr val="ED190B"/>
    <a:srgbClr val="0850A4"/>
    <a:srgbClr val="043077"/>
    <a:srgbClr val="025377"/>
    <a:srgbClr val="0699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26440" autoAdjust="0"/>
    <p:restoredTop sz="97519" autoAdjust="0"/>
  </p:normalViewPr>
  <p:slideViewPr>
    <p:cSldViewPr>
      <p:cViewPr>
        <p:scale>
          <a:sx n="100" d="100"/>
          <a:sy n="100" d="100"/>
        </p:scale>
        <p:origin x="-896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Relationship Id="rId2" Type="http://schemas.openxmlformats.org/officeDocument/2006/relationships/image" Target="../media/image15.pict"/><Relationship Id="rId3" Type="http://schemas.openxmlformats.org/officeDocument/2006/relationships/image" Target="../media/image1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AFC75-F2C8-D74E-AD09-96553C5932BD}" type="datetimeFigureOut">
              <a:rPr lang="en-US" smtClean="0"/>
              <a:pPr/>
              <a:t>7/27/11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4ACD7-6771-3A40-B068-A276006C4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132415-5AD3-874D-8728-B1B10E5C58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55769-81A2-4642-914E-48918B970EA7}" type="slidenum">
              <a:rPr lang="en-US"/>
              <a:pPr/>
              <a:t>1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7ADC6-16B5-C743-8F3D-6FCE5BB0A308}" type="slidenum">
              <a:rPr lang="en-US"/>
              <a:pPr/>
              <a:t>24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color code copies ?</a:t>
            </a:r>
          </a:p>
          <a:p>
            <a:r>
              <a:rPr lang="en-US"/>
              <a:t>if Ax contains copies of k, then we can reverse this process. If we look at each coordinate on the left, and its neighbors, then we can perform a voting process</a:t>
            </a:r>
          </a:p>
          <a:p>
            <a:r>
              <a:rPr lang="en-US"/>
              <a:t>uses insights developed by l2/l1</a:t>
            </a:r>
          </a:p>
          <a:p>
            <a:r>
              <a:rPr lang="en-US"/>
              <a:t>Emphasize the algorithm works for *any* signals x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AE6CD-D6ED-0F4C-9DFD-071EC5B4E52F}" type="slidenum">
              <a:rPr lang="en-US"/>
              <a:pPr/>
              <a:t>25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emphasize arbitrary signals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3D091-D8A1-ED46-8D8C-E7B3F2AE45D6}" type="slidenum">
              <a:rPr lang="en-US"/>
              <a:pPr/>
              <a:t>26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emphasize arbitrary signals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93300-2AB3-744A-A72B-4DE021342D31}" type="slidenum">
              <a:rPr lang="en-US"/>
              <a:pPr/>
              <a:t>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097B9-2B5F-8643-94A8-FA708D2D1E6B}" type="slidenum">
              <a:rPr lang="en-US"/>
              <a:pPr/>
              <a:t>4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219E4-3EE3-C248-B93A-C57F8979E273}" type="slidenum">
              <a:rPr lang="en-US"/>
              <a:pPr/>
              <a:t>6</a:t>
            </a:fld>
            <a:endParaRPr lang="en-US"/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2BE63-3F3F-C144-8BFD-06AB574A4984}" type="slidenum">
              <a:rPr lang="en-US"/>
              <a:pPr/>
              <a:t>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A49D2-FF02-1145-ABAB-C067A30DBFAD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A49D2-FF02-1145-ABAB-C067A30DBFAD}" type="slidenum">
              <a:rPr lang="en-US"/>
              <a:pPr/>
              <a:t>21</a:t>
            </a:fld>
            <a:endParaRPr lang="en-US"/>
          </a:p>
        </p:txBody>
      </p:sp>
      <p:sp>
        <p:nvSpPr>
          <p:cNvPr id="11161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777FA-A421-0A46-8BB3-FC881D9181D2}" type="slidenum">
              <a:rPr lang="en-US"/>
              <a:pPr/>
              <a:t>22</a:t>
            </a:fld>
            <a:endParaRPr lang="en-US"/>
          </a:p>
        </p:txBody>
      </p:sp>
      <p:sp>
        <p:nvSpPr>
          <p:cNvPr id="11366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2BE63-3F3F-C144-8BFD-06AB574A4984}" type="slidenum">
              <a:rPr lang="en-US"/>
              <a:pPr/>
              <a:t>23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767B70-F005-E94B-BB24-B0B877C3DF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AC738EF-2644-9641-ADD5-AD13FFF795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BA758E-C5E6-BB4A-AA54-354368430B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B55A63-1BF0-D142-ACFD-16AD55289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D6C033-847A-4348-ADA5-00F360F93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658995-423A-E546-ADEE-B6A1A78721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40AB1D-0559-4548-A29A-2BF2FDEB5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A37340-B910-224E-B6C5-17E02D563A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CD7334-4B76-6A4E-B532-FD5471776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8D960D-045D-014E-9CBC-B8A4D73B7B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Lecture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5556D6-1CBF-E941-AEA3-90269B80E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Lecture 4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034F3C-ED6E-6C4F-8801-CDB4FCA4AC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3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oleObject" Target="../embeddings/Microsoft_Equation1.bin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oleObject" Target="../embeddings/Microsoft_Equation2.bin"/><Relationship Id="rId18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Image </a:t>
            </a:r>
            <a:r>
              <a:rPr lang="en-US" b="1" dirty="0" smtClean="0"/>
              <a:t>acquisition using sparse (pseudo)-random matrices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Piotr</a:t>
            </a:r>
            <a:r>
              <a:rPr lang="en-US" dirty="0"/>
              <a:t> </a:t>
            </a:r>
            <a:r>
              <a:rPr lang="en-US" dirty="0" err="1"/>
              <a:t>Indyk</a:t>
            </a:r>
            <a:endParaRPr lang="en-US" dirty="0"/>
          </a:p>
          <a:p>
            <a:r>
              <a:rPr lang="en-US" dirty="0"/>
              <a:t>MIT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659063" y="-10953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257800" cy="4114800"/>
          </a:xfrm>
        </p:spPr>
        <p:txBody>
          <a:bodyPr/>
          <a:lstStyle/>
          <a:p>
            <a:r>
              <a:rPr lang="en-US" dirty="0" smtClean="0"/>
              <a:t>Optically multiplexed imaging</a:t>
            </a:r>
          </a:p>
          <a:p>
            <a:pPr lvl="1"/>
            <a:r>
              <a:rPr lang="en-US" dirty="0" smtClean="0"/>
              <a:t>Replicate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dirty="0" smtClean="0"/>
              <a:t> times</a:t>
            </a:r>
          </a:p>
          <a:p>
            <a:pPr lvl="1"/>
            <a:r>
              <a:rPr lang="en-US" dirty="0" smtClean="0"/>
              <a:t>Split the beam</a:t>
            </a:r>
          </a:p>
          <a:p>
            <a:r>
              <a:rPr lang="en-US" dirty="0" smtClean="0"/>
              <a:t>CMOS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676400"/>
            <a:ext cx="2286000" cy="21857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7400" y="3886200"/>
            <a:ext cx="2895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/>
              <a:t>[</a:t>
            </a:r>
            <a:r>
              <a:rPr lang="en-US" sz="1600" dirty="0" err="1" smtClean="0"/>
              <a:t>Uttam-Goodman-Neifeld</a:t>
            </a:r>
            <a:r>
              <a:rPr lang="en-US" sz="1600" dirty="0" smtClean="0"/>
              <a:t>-</a:t>
            </a:r>
          </a:p>
          <a:p>
            <a:pPr>
              <a:buNone/>
            </a:pPr>
            <a:r>
              <a:rPr lang="en-US" sz="1600" dirty="0" smtClean="0"/>
              <a:t>Kim-John-Kim-Brady’09]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star tracking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400"/>
            <a:ext cx="46863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star tracking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400"/>
            <a:ext cx="4686300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057400"/>
            <a:ext cx="2540000" cy="3175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5334000"/>
            <a:ext cx="7239000" cy="1524000"/>
          </a:xfrm>
        </p:spPr>
        <p:txBody>
          <a:bodyPr/>
          <a:lstStyle/>
          <a:p>
            <a:r>
              <a:rPr lang="en-US" sz="2000" dirty="0" smtClean="0"/>
              <a:t>Star tracker</a:t>
            </a:r>
          </a:p>
          <a:p>
            <a:pPr lvl="1"/>
            <a:r>
              <a:rPr lang="en-US" sz="1800" dirty="0" smtClean="0"/>
              <a:t>Find some/most stars</a:t>
            </a:r>
          </a:p>
          <a:p>
            <a:pPr lvl="1"/>
            <a:r>
              <a:rPr lang="en-US" sz="1800" dirty="0" smtClean="0"/>
              <a:t>Lookup the database</a:t>
            </a:r>
          </a:p>
          <a:p>
            <a:r>
              <a:rPr lang="en-US" sz="2000" dirty="0" smtClean="0"/>
              <a:t>Images are </a:t>
            </a:r>
            <a:r>
              <a:rPr lang="en-US" sz="2000" dirty="0" smtClean="0">
                <a:solidFill>
                  <a:srgbClr val="FF0000"/>
                </a:solidFill>
              </a:rPr>
              <a:t>sparse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compressive</a:t>
            </a:r>
            <a:r>
              <a:rPr lang="en-US" sz="2000" dirty="0" smtClean="0"/>
              <a:t> star tracker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recover from folded measurements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I: generic approach</a:t>
            </a:r>
          </a:p>
          <a:p>
            <a:pPr lvl="1"/>
            <a:r>
              <a:rPr lang="en-US" sz="2400" dirty="0" smtClean="0"/>
              <a:t>Use any algorithm to recover (most of) the stars</a:t>
            </a:r>
          </a:p>
          <a:p>
            <a:pPr lvl="1">
              <a:buNone/>
            </a:pPr>
            <a:r>
              <a:rPr lang="en-US" sz="2400" dirty="0" smtClean="0"/>
              <a:t>(if needed, “pretend” the matrix is random) </a:t>
            </a:r>
          </a:p>
          <a:p>
            <a:pPr lvl="1"/>
            <a:r>
              <a:rPr lang="en-US" sz="2400" dirty="0" smtClean="0"/>
              <a:t>Lookup the database</a:t>
            </a:r>
          </a:p>
          <a:p>
            <a:r>
              <a:rPr lang="en-US" dirty="0" smtClean="0"/>
              <a:t>Option II: Algorithm tailored to folded measurements of “geometric objects”</a:t>
            </a:r>
          </a:p>
          <a:p>
            <a:pPr lvl="1"/>
            <a:r>
              <a:rPr lang="en-US" sz="2400" dirty="0" err="1" smtClean="0"/>
              <a:t>O(k</a:t>
            </a:r>
            <a:r>
              <a:rPr lang="en-US" sz="2400" dirty="0" smtClean="0"/>
              <a:t> </a:t>
            </a:r>
            <a:r>
              <a:rPr lang="en-US" sz="2400" dirty="0" err="1" smtClean="0"/>
              <a:t>log</a:t>
            </a:r>
            <a:r>
              <a:rPr lang="en-US" sz="2400" baseline="-25000" dirty="0" err="1" smtClean="0"/>
              <a:t>k</a:t>
            </a:r>
            <a:r>
              <a:rPr lang="en-US" sz="2400" dirty="0" err="1" smtClean="0"/>
              <a:t>n</a:t>
            </a:r>
            <a:r>
              <a:rPr lang="en-US" sz="2400" dirty="0" smtClean="0"/>
              <a:t>) measurements and similar recovery time (under some assumptions)</a:t>
            </a:r>
          </a:p>
          <a:p>
            <a:pPr lvl="1"/>
            <a:r>
              <a:rPr lang="en-US" sz="2400" dirty="0" smtClean="0"/>
              <a:t>Uses </a:t>
            </a:r>
            <a:r>
              <a:rPr lang="en-US" sz="2400" dirty="0" err="1" smtClean="0"/>
              <a:t>O(log</a:t>
            </a:r>
            <a:r>
              <a:rPr lang="en-US" sz="2400" baseline="-25000" dirty="0" err="1" smtClean="0"/>
              <a:t>k</a:t>
            </a:r>
            <a:r>
              <a:rPr lang="en-US" sz="2400" dirty="0" err="1" smtClean="0"/>
              <a:t>n</a:t>
            </a:r>
            <a:r>
              <a:rPr lang="en-US" sz="2400" dirty="0" smtClean="0"/>
              <a:t>) folds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5999"/>
            <a:ext cx="5791200" cy="3292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Sparse recovery using sparse </a:t>
            </a:r>
            <a:r>
              <a:rPr lang="en-US" smtClean="0"/>
              <a:t>matrices</a:t>
            </a:r>
            <a:endParaRPr lang="en-US" smtClean="0"/>
          </a:p>
          <a:p>
            <a:r>
              <a:rPr lang="en-US" smtClean="0"/>
              <a:t>Natural </a:t>
            </a:r>
            <a:r>
              <a:rPr lang="en-US" dirty="0" smtClean="0"/>
              <a:t>architectures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Survey: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     A. Gilbert, P. Indyk, “Sparse recovery using sparse matrices”, Proceedings of IEEE, June 2010.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Courses: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“Streaming, sketching,  and sub-linear space algorithms”, Fall’07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“Sub-linear algorithms” (with </a:t>
            </a:r>
            <a:r>
              <a:rPr lang="en-US" sz="2400" dirty="0" err="1" smtClean="0"/>
              <a:t>Ronitt</a:t>
            </a:r>
            <a:r>
              <a:rPr lang="en-US" sz="2400" dirty="0" smtClean="0"/>
              <a:t> </a:t>
            </a:r>
            <a:r>
              <a:rPr lang="en-US" sz="2400" dirty="0" err="1" smtClean="0"/>
              <a:t>Rubinfeld</a:t>
            </a:r>
            <a:r>
              <a:rPr lang="en-US" sz="2400" dirty="0" smtClean="0"/>
              <a:t>), Fall’10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Blogs: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Nuit</a:t>
            </a:r>
            <a:r>
              <a:rPr lang="en-US" dirty="0" smtClean="0"/>
              <a:t> blanche: </a:t>
            </a:r>
            <a:r>
              <a:rPr lang="en-US" dirty="0" err="1" smtClean="0"/>
              <a:t>nuit-blanche.blogspot.com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71800"/>
            <a:ext cx="7772400" cy="1143000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026" descr="rou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851025"/>
            <a:ext cx="3429000" cy="1577975"/>
          </a:xfrm>
          <a:prstGeom prst="rect">
            <a:avLst/>
          </a:prstGeom>
          <a:noFill/>
        </p:spPr>
      </p:pic>
      <p:sp>
        <p:nvSpPr>
          <p:cNvPr id="110595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I: Monitoring Network Traffic Data Streams</a:t>
            </a:r>
            <a:endParaRPr lang="en-US" sz="2400"/>
          </a:p>
        </p:txBody>
      </p:sp>
      <p:sp>
        <p:nvSpPr>
          <p:cNvPr id="11059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5943600" cy="4343400"/>
          </a:xfrm>
        </p:spPr>
        <p:txBody>
          <a:bodyPr/>
          <a:lstStyle/>
          <a:p>
            <a:r>
              <a:rPr lang="en-US" sz="1800"/>
              <a:t>Router routs packets </a:t>
            </a:r>
          </a:p>
          <a:p>
            <a:pPr lvl="1"/>
            <a:r>
              <a:rPr lang="en-US" sz="1600"/>
              <a:t>Where do they come from ?</a:t>
            </a:r>
          </a:p>
          <a:p>
            <a:pPr lvl="1"/>
            <a:r>
              <a:rPr lang="en-US" sz="1600"/>
              <a:t>Where do they go to ?</a:t>
            </a:r>
          </a:p>
          <a:p>
            <a:r>
              <a:rPr lang="en-US" sz="1800"/>
              <a:t>Ideally, would like to maintain a traffic </a:t>
            </a:r>
          </a:p>
          <a:p>
            <a:pPr>
              <a:buFontTx/>
              <a:buNone/>
            </a:pPr>
            <a:r>
              <a:rPr lang="en-US" sz="1800"/>
              <a:t>     matrix </a:t>
            </a:r>
            <a:r>
              <a:rPr lang="en-US" sz="1800">
                <a:solidFill>
                  <a:schemeClr val="hlink"/>
                </a:solidFill>
              </a:rPr>
              <a:t>x[.,.]</a:t>
            </a:r>
            <a:r>
              <a:rPr lang="en-US" sz="1800"/>
              <a:t> </a:t>
            </a:r>
          </a:p>
          <a:p>
            <a:pPr lvl="1"/>
            <a:r>
              <a:rPr lang="en-US" sz="1600"/>
              <a:t>Easy to update: given a </a:t>
            </a:r>
            <a:r>
              <a:rPr lang="en-US" sz="1600">
                <a:solidFill>
                  <a:schemeClr val="hlink"/>
                </a:solidFill>
              </a:rPr>
              <a:t>(src,dst)</a:t>
            </a:r>
            <a:r>
              <a:rPr lang="en-US" sz="1600"/>
              <a:t> packet, increment </a:t>
            </a:r>
            <a:r>
              <a:rPr lang="en-US" sz="1600">
                <a:solidFill>
                  <a:schemeClr val="hlink"/>
                </a:solidFill>
              </a:rPr>
              <a:t>x</a:t>
            </a:r>
            <a:r>
              <a:rPr lang="en-US" sz="1600" baseline="-25000">
                <a:solidFill>
                  <a:schemeClr val="hlink"/>
                </a:solidFill>
              </a:rPr>
              <a:t>src,dst</a:t>
            </a:r>
            <a:endParaRPr lang="en-US" sz="1600"/>
          </a:p>
          <a:p>
            <a:pPr lvl="1"/>
            <a:r>
              <a:rPr lang="en-US" sz="1600"/>
              <a:t>Requires way too much space!</a:t>
            </a:r>
          </a:p>
          <a:p>
            <a:pPr lvl="1">
              <a:buFontTx/>
              <a:buNone/>
            </a:pPr>
            <a:r>
              <a:rPr lang="en-US" sz="1600"/>
              <a:t>    (2</a:t>
            </a:r>
            <a:r>
              <a:rPr lang="en-US" sz="1600" baseline="30000"/>
              <a:t>32 </a:t>
            </a:r>
            <a:r>
              <a:rPr lang="en-US" sz="1600"/>
              <a:t>x 2</a:t>
            </a:r>
            <a:r>
              <a:rPr lang="en-US" sz="1600" baseline="30000"/>
              <a:t>32 </a:t>
            </a:r>
            <a:r>
              <a:rPr lang="en-US" sz="1600"/>
              <a:t>entries)</a:t>
            </a:r>
          </a:p>
          <a:p>
            <a:pPr lvl="1"/>
            <a:r>
              <a:rPr lang="en-US" sz="1600"/>
              <a:t>Need to </a:t>
            </a:r>
            <a:r>
              <a:rPr lang="en-US" sz="1600">
                <a:solidFill>
                  <a:srgbClr val="ED190B"/>
                </a:solidFill>
              </a:rPr>
              <a:t>compress</a:t>
            </a:r>
            <a:r>
              <a:rPr lang="en-US" sz="1600"/>
              <a:t>  </a:t>
            </a:r>
            <a:r>
              <a:rPr lang="en-US" sz="1600">
                <a:solidFill>
                  <a:schemeClr val="hlink"/>
                </a:solidFill>
              </a:rPr>
              <a:t>x</a:t>
            </a:r>
            <a:r>
              <a:rPr lang="en-US" sz="1600"/>
              <a:t>, </a:t>
            </a:r>
            <a:r>
              <a:rPr lang="en-US" sz="1600">
                <a:solidFill>
                  <a:srgbClr val="ED190B"/>
                </a:solidFill>
              </a:rPr>
              <a:t>increment</a:t>
            </a:r>
            <a:r>
              <a:rPr lang="en-US" sz="1600"/>
              <a:t> easily</a:t>
            </a:r>
          </a:p>
          <a:p>
            <a:r>
              <a:rPr lang="en-US" sz="1800"/>
              <a:t>Using linear compression we can:  </a:t>
            </a:r>
          </a:p>
          <a:p>
            <a:pPr lvl="1"/>
            <a:r>
              <a:rPr lang="en-US" sz="1600"/>
              <a:t>Maintain sketch </a:t>
            </a:r>
            <a:r>
              <a:rPr lang="en-US" sz="1600">
                <a:solidFill>
                  <a:schemeClr val="hlink"/>
                </a:solidFill>
              </a:rPr>
              <a:t>Ax</a:t>
            </a:r>
            <a:r>
              <a:rPr lang="en-US" sz="1600"/>
              <a:t> under increments to </a:t>
            </a:r>
            <a:r>
              <a:rPr lang="en-US" sz="1600">
                <a:solidFill>
                  <a:schemeClr val="hlink"/>
                </a:solidFill>
              </a:rPr>
              <a:t>x</a:t>
            </a:r>
            <a:r>
              <a:rPr lang="en-US" sz="1600"/>
              <a:t>,  since </a:t>
            </a:r>
          </a:p>
          <a:p>
            <a:pPr lvl="1" algn="ctr">
              <a:buFontTx/>
              <a:buNone/>
            </a:pPr>
            <a:r>
              <a:rPr lang="en-US" sz="1600">
                <a:solidFill>
                  <a:schemeClr val="hlink"/>
                </a:solidFill>
              </a:rPr>
              <a:t>A(x+</a:t>
            </a:r>
            <a:r>
              <a:rPr lang="en-US" sz="1600">
                <a:solidFill>
                  <a:schemeClr val="hlink"/>
                </a:solidFill>
                <a:sym typeface="Symbol" charset="2"/>
              </a:rPr>
              <a:t>) = Ax + A</a:t>
            </a:r>
            <a:r>
              <a:rPr lang="en-US" sz="1600">
                <a:solidFill>
                  <a:schemeClr val="hlink"/>
                </a:solidFill>
              </a:rPr>
              <a:t> </a:t>
            </a:r>
          </a:p>
          <a:p>
            <a:pPr lvl="1"/>
            <a:r>
              <a:rPr lang="en-US" sz="1600"/>
              <a:t>Recover </a:t>
            </a:r>
            <a:r>
              <a:rPr lang="en-US" sz="1600">
                <a:solidFill>
                  <a:schemeClr val="hlink"/>
                </a:solidFill>
              </a:rPr>
              <a:t>x*</a:t>
            </a:r>
            <a:r>
              <a:rPr lang="en-US" sz="1600"/>
              <a:t> from </a:t>
            </a:r>
            <a:r>
              <a:rPr lang="en-US" sz="1600">
                <a:solidFill>
                  <a:schemeClr val="hlink"/>
                </a:solidFill>
              </a:rPr>
              <a:t>Ax</a:t>
            </a:r>
          </a:p>
        </p:txBody>
      </p:sp>
      <p:cxnSp>
        <p:nvCxnSpPr>
          <p:cNvPr id="110597" name="AutoShape 1029"/>
          <p:cNvCxnSpPr>
            <a:cxnSpLocks noChangeShapeType="1"/>
          </p:cNvCxnSpPr>
          <p:nvPr/>
        </p:nvCxnSpPr>
        <p:spPr bwMode="auto">
          <a:xfrm>
            <a:off x="7581900" y="3657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0598" name="AutoShape 1030"/>
          <p:cNvSpPr>
            <a:spLocks noChangeArrowheads="1"/>
          </p:cNvSpPr>
          <p:nvPr/>
        </p:nvSpPr>
        <p:spPr bwMode="auto">
          <a:xfrm>
            <a:off x="6248400" y="3581400"/>
            <a:ext cx="2667000" cy="2590800"/>
          </a:xfrm>
          <a:prstGeom prst="flowChartInternal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0599" name="Text Box 1031"/>
          <p:cNvSpPr txBox="1">
            <a:spLocks noChangeArrowheads="1"/>
          </p:cNvSpPr>
          <p:nvPr/>
        </p:nvSpPr>
        <p:spPr bwMode="auto">
          <a:xfrm rot="16200000">
            <a:off x="5927725" y="4816475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source</a:t>
            </a:r>
          </a:p>
        </p:txBody>
      </p:sp>
      <p:sp>
        <p:nvSpPr>
          <p:cNvPr id="110600" name="Text Box 1032"/>
          <p:cNvSpPr txBox="1">
            <a:spLocks noChangeArrowheads="1"/>
          </p:cNvSpPr>
          <p:nvPr/>
        </p:nvSpPr>
        <p:spPr bwMode="auto">
          <a:xfrm>
            <a:off x="7010400" y="3581400"/>
            <a:ext cx="165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destination</a:t>
            </a:r>
          </a:p>
        </p:txBody>
      </p:sp>
      <p:sp>
        <p:nvSpPr>
          <p:cNvPr id="110601" name="Rectangle 1033"/>
          <p:cNvSpPr>
            <a:spLocks noChangeArrowheads="1"/>
          </p:cNvSpPr>
          <p:nvPr/>
        </p:nvSpPr>
        <p:spPr bwMode="auto">
          <a:xfrm>
            <a:off x="7696200" y="4926013"/>
            <a:ext cx="3048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0602" name="AutoShape 1034"/>
          <p:cNvCxnSpPr>
            <a:cxnSpLocks noChangeShapeType="1"/>
            <a:stCxn id="110601" idx="1"/>
            <a:endCxn id="110599" idx="2"/>
          </p:cNvCxnSpPr>
          <p:nvPr/>
        </p:nvCxnSpPr>
        <p:spPr bwMode="auto">
          <a:xfrm flipH="1">
            <a:off x="6704013" y="5040313"/>
            <a:ext cx="992187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10603" name="AutoShape 1035"/>
          <p:cNvCxnSpPr>
            <a:cxnSpLocks noChangeShapeType="1"/>
            <a:stCxn id="110600" idx="2"/>
            <a:endCxn id="110601" idx="0"/>
          </p:cNvCxnSpPr>
          <p:nvPr/>
        </p:nvCxnSpPr>
        <p:spPr bwMode="auto">
          <a:xfrm>
            <a:off x="7840663" y="4038600"/>
            <a:ext cx="7937" cy="8874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10604" name="Text Box 1036"/>
          <p:cNvSpPr txBox="1">
            <a:spLocks noChangeArrowheads="1"/>
          </p:cNvSpPr>
          <p:nvPr/>
        </p:nvSpPr>
        <p:spPr bwMode="auto">
          <a:xfrm>
            <a:off x="7527925" y="617855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/>
              <a:t>x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build="p"/>
      <p:bldP spid="110598" grpId="0" animBg="1"/>
      <p:bldP spid="110599" grpId="0"/>
      <p:bldP spid="110600" grpId="0"/>
      <p:bldP spid="110601" grpId="0" animBg="1"/>
      <p:bldP spid="1106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Sparse recovery using sparse random matrices</a:t>
            </a:r>
          </a:p>
          <a:p>
            <a:r>
              <a:rPr lang="en-US" dirty="0" smtClean="0"/>
              <a:t>Using sparse matrices for image acquisition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C8C93"/>
                </a:solidFill>
              </a:rPr>
              <a:t>l</a:t>
            </a:r>
            <a:r>
              <a:rPr lang="en-US" baseline="-25000" dirty="0" smtClean="0">
                <a:solidFill>
                  <a:srgbClr val="3C8C93"/>
                </a:solidFill>
              </a:rPr>
              <a:t>∞</a:t>
            </a:r>
            <a:r>
              <a:rPr lang="en-US" dirty="0" smtClean="0">
                <a:solidFill>
                  <a:srgbClr val="3C8C93"/>
                </a:solidFill>
              </a:rPr>
              <a:t>/l</a:t>
            </a:r>
            <a:r>
              <a:rPr lang="en-US" baseline="-25000" dirty="0" smtClean="0">
                <a:solidFill>
                  <a:srgbClr val="3C8C93"/>
                </a:solidFill>
              </a:rPr>
              <a:t>1 </a:t>
            </a:r>
            <a:r>
              <a:rPr lang="en-US" dirty="0" smtClean="0"/>
              <a:t>implies </a:t>
            </a:r>
            <a:r>
              <a:rPr lang="en-US" dirty="0" smtClean="0">
                <a:solidFill>
                  <a:srgbClr val="3C8C93"/>
                </a:solidFill>
              </a:rPr>
              <a:t>l</a:t>
            </a:r>
            <a:r>
              <a:rPr lang="en-US" baseline="-25000" dirty="0" smtClean="0">
                <a:solidFill>
                  <a:srgbClr val="3C8C93"/>
                </a:solidFill>
              </a:rPr>
              <a:t>1</a:t>
            </a:r>
            <a:r>
              <a:rPr lang="en-US" dirty="0" smtClean="0">
                <a:solidFill>
                  <a:srgbClr val="3C8C93"/>
                </a:solidFill>
              </a:rPr>
              <a:t>/l</a:t>
            </a:r>
            <a:r>
              <a:rPr lang="en-US" baseline="-25000" dirty="0" smtClean="0">
                <a:solidFill>
                  <a:srgbClr val="3C8C93"/>
                </a:solidFill>
              </a:rPr>
              <a:t>1 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Algorithm: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Assume we have </a:t>
            </a:r>
            <a:r>
              <a:rPr lang="en-US" sz="2000" dirty="0" err="1" smtClean="0">
                <a:solidFill>
                  <a:srgbClr val="3C8C93"/>
                </a:solidFill>
              </a:rPr>
              <a:t>x</a:t>
            </a:r>
            <a:r>
              <a:rPr lang="en-US" sz="2000" dirty="0" smtClean="0">
                <a:solidFill>
                  <a:srgbClr val="3C8C93"/>
                </a:solidFill>
              </a:rPr>
              <a:t>*</a:t>
            </a:r>
            <a:r>
              <a:rPr lang="en-US" sz="2000" dirty="0" smtClean="0"/>
              <a:t> </a:t>
            </a:r>
            <a:r>
              <a:rPr lang="en-US" sz="2000" dirty="0" err="1" smtClean="0"/>
              <a:t>s.t</a:t>
            </a:r>
            <a:r>
              <a:rPr lang="en-US" sz="2000" dirty="0" smtClean="0"/>
              <a:t>. </a:t>
            </a:r>
            <a:r>
              <a:rPr lang="en-US" sz="2000" dirty="0" smtClean="0">
                <a:solidFill>
                  <a:srgbClr val="3C8C93"/>
                </a:solidFill>
              </a:rPr>
              <a:t>||</a:t>
            </a:r>
            <a:r>
              <a:rPr lang="en-US" sz="2000" dirty="0" err="1" smtClean="0">
                <a:solidFill>
                  <a:srgbClr val="3C8C93"/>
                </a:solidFill>
              </a:rPr>
              <a:t>x-x</a:t>
            </a:r>
            <a:r>
              <a:rPr lang="en-US" sz="2000" dirty="0" smtClean="0">
                <a:solidFill>
                  <a:srgbClr val="3C8C93"/>
                </a:solidFill>
              </a:rPr>
              <a:t>*||</a:t>
            </a:r>
            <a:r>
              <a:rPr lang="en-US" sz="2000" baseline="-25000" dirty="0" smtClean="0">
                <a:solidFill>
                  <a:srgbClr val="3C8C93"/>
                </a:solidFill>
              </a:rPr>
              <a:t>∞</a:t>
            </a:r>
            <a:r>
              <a:rPr lang="en-US" sz="2000" dirty="0" smtClean="0">
                <a:solidFill>
                  <a:srgbClr val="3C8C93"/>
                </a:solidFill>
              </a:rPr>
              <a:t>≤ C Err</a:t>
            </a:r>
            <a:r>
              <a:rPr lang="en-US" sz="2000" baseline="-25000" dirty="0" smtClean="0">
                <a:solidFill>
                  <a:srgbClr val="3C8C93"/>
                </a:solidFill>
              </a:rPr>
              <a:t>1</a:t>
            </a:r>
            <a:r>
              <a:rPr lang="en-US" sz="2000" dirty="0" smtClean="0">
                <a:solidFill>
                  <a:srgbClr val="3C8C93"/>
                </a:solidFill>
              </a:rPr>
              <a:t> /</a:t>
            </a:r>
            <a:r>
              <a:rPr lang="en-US" sz="2000" dirty="0" err="1" smtClean="0">
                <a:solidFill>
                  <a:srgbClr val="3C8C93"/>
                </a:solidFill>
              </a:rPr>
              <a:t>k</a:t>
            </a:r>
            <a:r>
              <a:rPr lang="en-US" sz="20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Let vector </a:t>
            </a:r>
            <a:r>
              <a:rPr lang="en-US" sz="2000" dirty="0" err="1">
                <a:solidFill>
                  <a:schemeClr val="hlink"/>
                </a:solidFill>
              </a:rPr>
              <a:t>x</a:t>
            </a:r>
            <a:r>
              <a:rPr lang="en-US" sz="2000" dirty="0">
                <a:solidFill>
                  <a:schemeClr val="hlink"/>
                </a:solidFill>
              </a:rPr>
              <a:t>’</a:t>
            </a:r>
            <a:r>
              <a:rPr lang="en-US" sz="2000" dirty="0"/>
              <a:t> </a:t>
            </a:r>
            <a:r>
              <a:rPr lang="en-US" sz="2000" dirty="0" smtClean="0"/>
              <a:t>consist </a:t>
            </a:r>
            <a:r>
              <a:rPr lang="en-US" sz="2000" dirty="0"/>
              <a:t>of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3C8C93"/>
                </a:solidFill>
              </a:rPr>
              <a:t>k</a:t>
            </a:r>
            <a:r>
              <a:rPr lang="en-US" sz="2000" dirty="0" smtClean="0"/>
              <a:t> largest </a:t>
            </a:r>
            <a:r>
              <a:rPr lang="en-US" sz="2000" dirty="0"/>
              <a:t>(in magnitude) elements of  </a:t>
            </a:r>
            <a:r>
              <a:rPr lang="en-US" sz="2000" dirty="0" err="1">
                <a:solidFill>
                  <a:schemeClr val="hlink"/>
                </a:solidFill>
              </a:rPr>
              <a:t>x</a:t>
            </a:r>
            <a:r>
              <a:rPr lang="en-US" sz="2000" dirty="0">
                <a:solidFill>
                  <a:schemeClr val="hlink"/>
                </a:solidFill>
              </a:rPr>
              <a:t>*</a:t>
            </a:r>
            <a:endParaRPr lang="en-US" sz="2000" baseline="300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/>
              <a:t>Analysis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Let </a:t>
            </a:r>
            <a:r>
              <a:rPr lang="en-US" sz="2000" dirty="0">
                <a:solidFill>
                  <a:schemeClr val="hlink"/>
                </a:solidFill>
              </a:rPr>
              <a:t>S</a:t>
            </a:r>
            <a:r>
              <a:rPr lang="en-US" sz="2000" dirty="0"/>
              <a:t> (or </a:t>
            </a:r>
            <a:r>
              <a:rPr lang="en-US" sz="2000" dirty="0">
                <a:solidFill>
                  <a:schemeClr val="hlink"/>
                </a:solidFill>
              </a:rPr>
              <a:t>S*</a:t>
            </a:r>
            <a:r>
              <a:rPr lang="en-US" sz="2000" dirty="0"/>
              <a:t> ) be the set of </a:t>
            </a:r>
            <a:r>
              <a:rPr lang="en-US" sz="2000" dirty="0" err="1">
                <a:solidFill>
                  <a:schemeClr val="hlink"/>
                </a:solidFill>
              </a:rPr>
              <a:t>k</a:t>
            </a:r>
            <a:r>
              <a:rPr lang="en-US" sz="2000" dirty="0"/>
              <a:t> largest in magnitude coordinates of </a:t>
            </a:r>
            <a:r>
              <a:rPr lang="en-US" sz="2000" dirty="0" err="1">
                <a:solidFill>
                  <a:schemeClr val="hlink"/>
                </a:solidFill>
              </a:rPr>
              <a:t>x</a:t>
            </a:r>
            <a:r>
              <a:rPr lang="en-US" sz="2000" dirty="0"/>
              <a:t> (or </a:t>
            </a:r>
            <a:r>
              <a:rPr lang="en-US" sz="2000" dirty="0" err="1">
                <a:solidFill>
                  <a:schemeClr val="hlink"/>
                </a:solidFill>
              </a:rPr>
              <a:t>x</a:t>
            </a:r>
            <a:r>
              <a:rPr lang="en-US" sz="2000" dirty="0">
                <a:solidFill>
                  <a:schemeClr val="hlink"/>
                </a:solidFill>
              </a:rPr>
              <a:t>*</a:t>
            </a:r>
            <a:r>
              <a:rPr lang="en-US" sz="2000" dirty="0"/>
              <a:t> 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Note that 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||</a:t>
            </a:r>
            <a:r>
              <a:rPr lang="en-US" sz="2000" dirty="0" err="1">
                <a:solidFill>
                  <a:schemeClr val="hlink"/>
                </a:solidFill>
                <a:ea typeface="Arial" charset="0"/>
                <a:cs typeface="Arial" charset="0"/>
              </a:rPr>
              <a:t>x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*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||  ≤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||</a:t>
            </a:r>
            <a:r>
              <a:rPr lang="en-US" sz="2000" dirty="0" err="1">
                <a:solidFill>
                  <a:schemeClr val="hlink"/>
                </a:solidFill>
                <a:ea typeface="Arial" charset="0"/>
                <a:cs typeface="Arial" charset="0"/>
              </a:rPr>
              <a:t>x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*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S*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||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 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We have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hlink"/>
                </a:solidFill>
              </a:rPr>
              <a:t>||x-x’||</a:t>
            </a:r>
            <a:r>
              <a:rPr lang="en-US" sz="2000" baseline="-25000" dirty="0">
                <a:solidFill>
                  <a:schemeClr val="hlink"/>
                </a:solidFill>
              </a:rPr>
              <a:t>1</a:t>
            </a:r>
            <a:r>
              <a:rPr lang="en-US" sz="2000" dirty="0">
                <a:solidFill>
                  <a:schemeClr val="hlink"/>
                </a:solidFill>
              </a:rPr>
              <a:t> 	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≤ ||x||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 - ||</a:t>
            </a:r>
            <a:r>
              <a:rPr lang="en-US" sz="2000" dirty="0" err="1">
                <a:solidFill>
                  <a:schemeClr val="hlink"/>
                </a:solidFill>
                <a:ea typeface="Arial" charset="0"/>
                <a:cs typeface="Arial" charset="0"/>
              </a:rPr>
              <a:t>x</a:t>
            </a:r>
            <a:r>
              <a:rPr lang="en-US" sz="2000" baseline="-25000" dirty="0" err="1">
                <a:solidFill>
                  <a:schemeClr val="hlink"/>
                </a:solidFill>
                <a:ea typeface="Arial" charset="0"/>
                <a:cs typeface="Arial" charset="0"/>
              </a:rPr>
              <a:t>S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*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||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 + ||</a:t>
            </a:r>
            <a:r>
              <a:rPr lang="en-US" sz="2000" dirty="0" err="1">
                <a:solidFill>
                  <a:schemeClr val="hlink"/>
                </a:solidFill>
                <a:ea typeface="Arial" charset="0"/>
                <a:cs typeface="Arial" charset="0"/>
              </a:rPr>
              <a:t>x</a:t>
            </a:r>
            <a:r>
              <a:rPr lang="en-US" sz="2000" baseline="-25000" dirty="0" err="1">
                <a:solidFill>
                  <a:schemeClr val="hlink"/>
                </a:solidFill>
                <a:ea typeface="Arial" charset="0"/>
                <a:cs typeface="Arial" charset="0"/>
              </a:rPr>
              <a:t>S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*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-</a:t>
            </a:r>
            <a:r>
              <a:rPr lang="en-US" sz="2000" dirty="0" err="1">
                <a:solidFill>
                  <a:schemeClr val="hlink"/>
                </a:solidFill>
                <a:ea typeface="Arial" charset="0"/>
                <a:cs typeface="Arial" charset="0"/>
              </a:rPr>
              <a:t>x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*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S*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||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1		</a:t>
            </a:r>
            <a:endParaRPr lang="en-US" sz="2000" dirty="0">
              <a:solidFill>
                <a:schemeClr val="hlink"/>
              </a:solidFill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			≤ ||x||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 - ||</a:t>
            </a:r>
            <a:r>
              <a:rPr lang="en-US" sz="2000" dirty="0" err="1">
                <a:solidFill>
                  <a:schemeClr val="hlink"/>
                </a:solidFill>
                <a:ea typeface="Arial" charset="0"/>
                <a:cs typeface="Arial" charset="0"/>
              </a:rPr>
              <a:t>x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*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S*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||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 + 2||x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S*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-</a:t>
            </a:r>
            <a:r>
              <a:rPr lang="en-US" sz="2000" dirty="0" err="1">
                <a:solidFill>
                  <a:schemeClr val="hlink"/>
                </a:solidFill>
                <a:ea typeface="Arial" charset="0"/>
                <a:cs typeface="Arial" charset="0"/>
              </a:rPr>
              <a:t>x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*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S*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||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1</a:t>
            </a:r>
            <a:endParaRPr lang="en-US" sz="2000" dirty="0">
              <a:solidFill>
                <a:schemeClr val="hlink"/>
              </a:solidFill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			≤ ||x||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 - ||</a:t>
            </a:r>
            <a:r>
              <a:rPr lang="en-US" sz="2000" dirty="0" err="1">
                <a:solidFill>
                  <a:schemeClr val="hlink"/>
                </a:solidFill>
                <a:ea typeface="Arial" charset="0"/>
                <a:cs typeface="Arial" charset="0"/>
              </a:rPr>
              <a:t>x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*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||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 + 2||x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S*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-</a:t>
            </a:r>
            <a:r>
              <a:rPr lang="en-US" sz="2000" dirty="0" err="1">
                <a:solidFill>
                  <a:schemeClr val="hlink"/>
                </a:solidFill>
                <a:ea typeface="Arial" charset="0"/>
                <a:cs typeface="Arial" charset="0"/>
              </a:rPr>
              <a:t>x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*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S*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||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1		</a:t>
            </a:r>
            <a:endParaRPr lang="en-US" sz="2000" dirty="0">
              <a:solidFill>
                <a:schemeClr val="hlink"/>
              </a:solidFill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			≤ ||x||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 - ||x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||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 + ||</a:t>
            </a:r>
            <a:r>
              <a:rPr lang="en-US" sz="2000" dirty="0" err="1">
                <a:solidFill>
                  <a:schemeClr val="hlink"/>
                </a:solidFill>
                <a:ea typeface="Arial" charset="0"/>
                <a:cs typeface="Arial" charset="0"/>
              </a:rPr>
              <a:t>x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*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-x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||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 + 2||x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S*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-</a:t>
            </a:r>
            <a:r>
              <a:rPr lang="en-US" sz="2000" dirty="0" err="1">
                <a:solidFill>
                  <a:schemeClr val="hlink"/>
                </a:solidFill>
                <a:ea typeface="Arial" charset="0"/>
                <a:cs typeface="Arial" charset="0"/>
              </a:rPr>
              <a:t>x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*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S*</a:t>
            </a: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||</a:t>
            </a:r>
            <a:r>
              <a:rPr lang="en-US" sz="2000" baseline="-25000" dirty="0">
                <a:solidFill>
                  <a:schemeClr val="hlink"/>
                </a:solidFill>
                <a:ea typeface="Arial" charset="0"/>
                <a:cs typeface="Arial" charset="0"/>
              </a:rPr>
              <a:t>1</a:t>
            </a:r>
            <a:endParaRPr lang="en-US" sz="2000" dirty="0">
              <a:solidFill>
                <a:schemeClr val="hlink"/>
              </a:solidFill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			≤ Err + 3</a:t>
            </a:r>
            <a:r>
              <a:rPr lang="el-GR" sz="2000" dirty="0">
                <a:solidFill>
                  <a:schemeClr val="hlink"/>
                </a:solidFill>
                <a:latin typeface="" charset="0"/>
                <a:sym typeface="Symbol" charset="2"/>
              </a:rPr>
              <a:t></a:t>
            </a:r>
            <a:r>
              <a:rPr lang="en-US" sz="2000" dirty="0">
                <a:solidFill>
                  <a:schemeClr val="hlink"/>
                </a:solidFill>
                <a:latin typeface="" charset="0"/>
                <a:sym typeface="Symbol" charset="2"/>
              </a:rPr>
              <a:t>/</a:t>
            </a:r>
            <a:r>
              <a:rPr lang="en-US" sz="2000" dirty="0" err="1">
                <a:solidFill>
                  <a:schemeClr val="hlink"/>
                </a:solidFill>
                <a:latin typeface="" charset="0"/>
                <a:sym typeface="Symbol" charset="2"/>
              </a:rPr>
              <a:t>k</a:t>
            </a:r>
            <a:r>
              <a:rPr lang="en-US" sz="2000" dirty="0">
                <a:solidFill>
                  <a:schemeClr val="hlink"/>
                </a:solidFill>
                <a:latin typeface="" charset="0"/>
                <a:sym typeface="Symbol" charset="2"/>
              </a:rPr>
              <a:t> * </a:t>
            </a:r>
            <a:r>
              <a:rPr lang="en-US" sz="2000" dirty="0" err="1">
                <a:solidFill>
                  <a:schemeClr val="hlink"/>
                </a:solidFill>
                <a:latin typeface="" charset="0"/>
                <a:sym typeface="Symbol" charset="2"/>
              </a:rPr>
              <a:t>k</a:t>
            </a:r>
            <a:endParaRPr lang="en-US" sz="2000" dirty="0">
              <a:solidFill>
                <a:schemeClr val="hlink"/>
              </a:solidFill>
              <a:latin typeface="" charset="0"/>
              <a:sym typeface="Symbol" charset="2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hlink"/>
                </a:solidFill>
                <a:ea typeface="Arial" charset="0"/>
                <a:cs typeface="Arial" charset="0"/>
              </a:rPr>
              <a:t>			≤ (1+3</a:t>
            </a:r>
            <a:r>
              <a:rPr lang="el-GR" sz="2000" dirty="0">
                <a:solidFill>
                  <a:schemeClr val="hlink"/>
                </a:solidFill>
                <a:latin typeface="" charset="0"/>
                <a:sym typeface="Symbol" charset="2"/>
              </a:rPr>
              <a:t></a:t>
            </a:r>
            <a:r>
              <a:rPr lang="en-US" sz="2000" dirty="0">
                <a:solidFill>
                  <a:schemeClr val="hlink"/>
                </a:solidFill>
                <a:latin typeface="" charset="0"/>
                <a:sym typeface="Symbol" charset="2"/>
              </a:rPr>
              <a:t>)Err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026" descr="ro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851025"/>
            <a:ext cx="3429000" cy="1577975"/>
          </a:xfrm>
          <a:prstGeom prst="rect">
            <a:avLst/>
          </a:prstGeom>
          <a:noFill/>
        </p:spPr>
      </p:pic>
      <p:sp>
        <p:nvSpPr>
          <p:cNvPr id="110595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I: Monitoring Network Traffic Data Streams</a:t>
            </a:r>
            <a:endParaRPr lang="en-US" sz="2400"/>
          </a:p>
        </p:txBody>
      </p:sp>
      <p:sp>
        <p:nvSpPr>
          <p:cNvPr id="11059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5943600" cy="4343400"/>
          </a:xfrm>
        </p:spPr>
        <p:txBody>
          <a:bodyPr/>
          <a:lstStyle/>
          <a:p>
            <a:r>
              <a:rPr lang="en-US" sz="1800"/>
              <a:t>Router routs packets </a:t>
            </a:r>
          </a:p>
          <a:p>
            <a:pPr lvl="1"/>
            <a:r>
              <a:rPr lang="en-US" sz="1600"/>
              <a:t>Where do they come from ?</a:t>
            </a:r>
          </a:p>
          <a:p>
            <a:pPr lvl="1"/>
            <a:r>
              <a:rPr lang="en-US" sz="1600"/>
              <a:t>Where do they go to ?</a:t>
            </a:r>
          </a:p>
          <a:p>
            <a:r>
              <a:rPr lang="en-US" sz="1800"/>
              <a:t>Ideally, would like to maintain a traffic </a:t>
            </a:r>
          </a:p>
          <a:p>
            <a:pPr>
              <a:buFontTx/>
              <a:buNone/>
            </a:pPr>
            <a:r>
              <a:rPr lang="en-US" sz="1800"/>
              <a:t>     matrix </a:t>
            </a:r>
            <a:r>
              <a:rPr lang="en-US" sz="1800">
                <a:solidFill>
                  <a:schemeClr val="hlink"/>
                </a:solidFill>
              </a:rPr>
              <a:t>x[.,.]</a:t>
            </a:r>
            <a:r>
              <a:rPr lang="en-US" sz="1800"/>
              <a:t> </a:t>
            </a:r>
          </a:p>
          <a:p>
            <a:pPr lvl="1"/>
            <a:r>
              <a:rPr lang="en-US" sz="1600"/>
              <a:t>Easy to update: given a </a:t>
            </a:r>
            <a:r>
              <a:rPr lang="en-US" sz="1600">
                <a:solidFill>
                  <a:schemeClr val="hlink"/>
                </a:solidFill>
              </a:rPr>
              <a:t>(src,dst)</a:t>
            </a:r>
            <a:r>
              <a:rPr lang="en-US" sz="1600"/>
              <a:t> packet, increment </a:t>
            </a:r>
            <a:r>
              <a:rPr lang="en-US" sz="1600">
                <a:solidFill>
                  <a:schemeClr val="hlink"/>
                </a:solidFill>
              </a:rPr>
              <a:t>x</a:t>
            </a:r>
            <a:r>
              <a:rPr lang="en-US" sz="1600" baseline="-25000">
                <a:solidFill>
                  <a:schemeClr val="hlink"/>
                </a:solidFill>
              </a:rPr>
              <a:t>src,dst</a:t>
            </a:r>
            <a:endParaRPr lang="en-US" sz="1600"/>
          </a:p>
          <a:p>
            <a:pPr lvl="1"/>
            <a:r>
              <a:rPr lang="en-US" sz="1600"/>
              <a:t>Requires way too much space!</a:t>
            </a:r>
          </a:p>
          <a:p>
            <a:pPr lvl="1">
              <a:buFontTx/>
              <a:buNone/>
            </a:pPr>
            <a:r>
              <a:rPr lang="en-US" sz="1600"/>
              <a:t>    (2</a:t>
            </a:r>
            <a:r>
              <a:rPr lang="en-US" sz="1600" baseline="30000"/>
              <a:t>32 </a:t>
            </a:r>
            <a:r>
              <a:rPr lang="en-US" sz="1600"/>
              <a:t>x 2</a:t>
            </a:r>
            <a:r>
              <a:rPr lang="en-US" sz="1600" baseline="30000"/>
              <a:t>32 </a:t>
            </a:r>
            <a:r>
              <a:rPr lang="en-US" sz="1600"/>
              <a:t>entries)</a:t>
            </a:r>
          </a:p>
          <a:p>
            <a:pPr lvl="1"/>
            <a:r>
              <a:rPr lang="en-US" sz="1600"/>
              <a:t>Need to </a:t>
            </a:r>
            <a:r>
              <a:rPr lang="en-US" sz="1600">
                <a:solidFill>
                  <a:srgbClr val="ED190B"/>
                </a:solidFill>
              </a:rPr>
              <a:t>compress</a:t>
            </a:r>
            <a:r>
              <a:rPr lang="en-US" sz="1600"/>
              <a:t>  </a:t>
            </a:r>
            <a:r>
              <a:rPr lang="en-US" sz="1600">
                <a:solidFill>
                  <a:schemeClr val="hlink"/>
                </a:solidFill>
              </a:rPr>
              <a:t>x</a:t>
            </a:r>
            <a:r>
              <a:rPr lang="en-US" sz="1600"/>
              <a:t>, </a:t>
            </a:r>
            <a:r>
              <a:rPr lang="en-US" sz="1600">
                <a:solidFill>
                  <a:srgbClr val="ED190B"/>
                </a:solidFill>
              </a:rPr>
              <a:t>increment</a:t>
            </a:r>
            <a:r>
              <a:rPr lang="en-US" sz="1600"/>
              <a:t> easily</a:t>
            </a:r>
          </a:p>
          <a:p>
            <a:r>
              <a:rPr lang="en-US" sz="1800"/>
              <a:t>Using linear compression we can:  </a:t>
            </a:r>
          </a:p>
          <a:p>
            <a:pPr lvl="1"/>
            <a:r>
              <a:rPr lang="en-US" sz="1600"/>
              <a:t>Maintain sketch </a:t>
            </a:r>
            <a:r>
              <a:rPr lang="en-US" sz="1600">
                <a:solidFill>
                  <a:schemeClr val="hlink"/>
                </a:solidFill>
              </a:rPr>
              <a:t>Ax</a:t>
            </a:r>
            <a:r>
              <a:rPr lang="en-US" sz="1600"/>
              <a:t> under increments to </a:t>
            </a:r>
            <a:r>
              <a:rPr lang="en-US" sz="1600">
                <a:solidFill>
                  <a:schemeClr val="hlink"/>
                </a:solidFill>
              </a:rPr>
              <a:t>x</a:t>
            </a:r>
            <a:r>
              <a:rPr lang="en-US" sz="1600"/>
              <a:t>,  since </a:t>
            </a:r>
          </a:p>
          <a:p>
            <a:pPr lvl="1" algn="ctr">
              <a:buFontTx/>
              <a:buNone/>
            </a:pPr>
            <a:r>
              <a:rPr lang="en-US" sz="1600">
                <a:solidFill>
                  <a:schemeClr val="hlink"/>
                </a:solidFill>
              </a:rPr>
              <a:t>A(x+</a:t>
            </a:r>
            <a:r>
              <a:rPr lang="en-US" sz="1600">
                <a:solidFill>
                  <a:schemeClr val="hlink"/>
                </a:solidFill>
                <a:sym typeface="Symbol" charset="2"/>
              </a:rPr>
              <a:t>) = Ax + A</a:t>
            </a:r>
            <a:r>
              <a:rPr lang="en-US" sz="1600">
                <a:solidFill>
                  <a:schemeClr val="hlink"/>
                </a:solidFill>
              </a:rPr>
              <a:t> </a:t>
            </a:r>
          </a:p>
          <a:p>
            <a:pPr lvl="1"/>
            <a:r>
              <a:rPr lang="en-US" sz="1600"/>
              <a:t>Recover </a:t>
            </a:r>
            <a:r>
              <a:rPr lang="en-US" sz="1600">
                <a:solidFill>
                  <a:schemeClr val="hlink"/>
                </a:solidFill>
              </a:rPr>
              <a:t>x*</a:t>
            </a:r>
            <a:r>
              <a:rPr lang="en-US" sz="1600"/>
              <a:t> from </a:t>
            </a:r>
            <a:r>
              <a:rPr lang="en-US" sz="1600">
                <a:solidFill>
                  <a:schemeClr val="hlink"/>
                </a:solidFill>
              </a:rPr>
              <a:t>Ax</a:t>
            </a:r>
          </a:p>
        </p:txBody>
      </p:sp>
      <p:cxnSp>
        <p:nvCxnSpPr>
          <p:cNvPr id="110597" name="AutoShape 1029"/>
          <p:cNvCxnSpPr>
            <a:cxnSpLocks noChangeShapeType="1"/>
          </p:cNvCxnSpPr>
          <p:nvPr/>
        </p:nvCxnSpPr>
        <p:spPr bwMode="auto">
          <a:xfrm>
            <a:off x="7581900" y="3657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0598" name="AutoShape 1030"/>
          <p:cNvSpPr>
            <a:spLocks noChangeArrowheads="1"/>
          </p:cNvSpPr>
          <p:nvPr/>
        </p:nvSpPr>
        <p:spPr bwMode="auto">
          <a:xfrm>
            <a:off x="6248400" y="3581400"/>
            <a:ext cx="2667000" cy="2590800"/>
          </a:xfrm>
          <a:prstGeom prst="flowChartInternal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0599" name="Text Box 1031"/>
          <p:cNvSpPr txBox="1">
            <a:spLocks noChangeArrowheads="1"/>
          </p:cNvSpPr>
          <p:nvPr/>
        </p:nvSpPr>
        <p:spPr bwMode="auto">
          <a:xfrm rot="16200000">
            <a:off x="5927725" y="4816475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source</a:t>
            </a:r>
          </a:p>
        </p:txBody>
      </p:sp>
      <p:sp>
        <p:nvSpPr>
          <p:cNvPr id="110600" name="Text Box 1032"/>
          <p:cNvSpPr txBox="1">
            <a:spLocks noChangeArrowheads="1"/>
          </p:cNvSpPr>
          <p:nvPr/>
        </p:nvSpPr>
        <p:spPr bwMode="auto">
          <a:xfrm>
            <a:off x="7010400" y="3581400"/>
            <a:ext cx="165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destination</a:t>
            </a:r>
          </a:p>
        </p:txBody>
      </p:sp>
      <p:sp>
        <p:nvSpPr>
          <p:cNvPr id="110601" name="Rectangle 1033"/>
          <p:cNvSpPr>
            <a:spLocks noChangeArrowheads="1"/>
          </p:cNvSpPr>
          <p:nvPr/>
        </p:nvSpPr>
        <p:spPr bwMode="auto">
          <a:xfrm>
            <a:off x="7696200" y="4926013"/>
            <a:ext cx="3048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0602" name="AutoShape 1034"/>
          <p:cNvCxnSpPr>
            <a:cxnSpLocks noChangeShapeType="1"/>
            <a:stCxn id="110601" idx="1"/>
            <a:endCxn id="110599" idx="2"/>
          </p:cNvCxnSpPr>
          <p:nvPr/>
        </p:nvCxnSpPr>
        <p:spPr bwMode="auto">
          <a:xfrm flipH="1">
            <a:off x="6704013" y="5040313"/>
            <a:ext cx="992187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10603" name="AutoShape 1035"/>
          <p:cNvCxnSpPr>
            <a:cxnSpLocks noChangeShapeType="1"/>
            <a:stCxn id="110600" idx="2"/>
            <a:endCxn id="110601" idx="0"/>
          </p:cNvCxnSpPr>
          <p:nvPr/>
        </p:nvCxnSpPr>
        <p:spPr bwMode="auto">
          <a:xfrm>
            <a:off x="7840663" y="4038600"/>
            <a:ext cx="7937" cy="8874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10604" name="Text Box 1036"/>
          <p:cNvSpPr txBox="1">
            <a:spLocks noChangeArrowheads="1"/>
          </p:cNvSpPr>
          <p:nvPr/>
        </p:nvSpPr>
        <p:spPr bwMode="auto">
          <a:xfrm>
            <a:off x="7527925" y="617855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build="p"/>
      <p:bldP spid="110598" grpId="0" animBg="1"/>
      <p:bldP spid="110599" grpId="0"/>
      <p:bldP spid="110600" grpId="0"/>
      <p:bldP spid="110601" grpId="0" animBg="1"/>
      <p:bldP spid="1106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026" descr="csc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458913"/>
            <a:ext cx="4572000" cy="1970087"/>
          </a:xfrm>
          <a:prstGeom prst="rect">
            <a:avLst/>
          </a:prstGeom>
          <a:noFill/>
        </p:spPr>
      </p:pic>
      <p:sp>
        <p:nvSpPr>
          <p:cNvPr id="112643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Applications, c</a:t>
            </a:r>
            <a:r>
              <a:rPr lang="en-US" sz="4000"/>
              <a:t>td.</a:t>
            </a:r>
          </a:p>
        </p:txBody>
      </p:sp>
      <p:sp>
        <p:nvSpPr>
          <p:cNvPr id="11264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5105400" cy="4572000"/>
          </a:xfrm>
        </p:spPr>
        <p:txBody>
          <a:bodyPr/>
          <a:lstStyle/>
          <a:p>
            <a:endParaRPr lang="en-US" sz="2800"/>
          </a:p>
          <a:p>
            <a:r>
              <a:rPr lang="en-US" sz="2800"/>
              <a:t>Single pixel camera</a:t>
            </a:r>
          </a:p>
          <a:p>
            <a:pPr>
              <a:buFontTx/>
              <a:buNone/>
            </a:pPr>
            <a:r>
              <a:rPr lang="en-US" sz="2800"/>
              <a:t>   </a:t>
            </a:r>
          </a:p>
          <a:p>
            <a:pPr>
              <a:buFontTx/>
              <a:buNone/>
            </a:pPr>
            <a:r>
              <a:rPr lang="en-US" sz="1600"/>
              <a:t>  [Wakin, Laska, Duarte, Baron, Sarvotham, Takhar, Kelly, Baraniuk’06]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Pooling Experiments  </a:t>
            </a:r>
            <a:r>
              <a:rPr lang="en-US" sz="1600"/>
              <a:t>[Kainkaryam, Woolf’08], [Hassibi et al’07], [Dai-Sheikh, Milenkovic, Baraniuk], [Shental-Amir-Zuk’09],[Erlich-Shental-Amir-Zuk’09]</a:t>
            </a:r>
          </a:p>
        </p:txBody>
      </p:sp>
      <p:grpSp>
        <p:nvGrpSpPr>
          <p:cNvPr id="112645" name="Group 1029"/>
          <p:cNvGrpSpPr>
            <a:grpSpLocks/>
          </p:cNvGrpSpPr>
          <p:nvPr/>
        </p:nvGrpSpPr>
        <p:grpSpPr bwMode="auto">
          <a:xfrm>
            <a:off x="5105400" y="4114800"/>
            <a:ext cx="4038600" cy="2578100"/>
            <a:chOff x="78" y="814"/>
            <a:chExt cx="5538" cy="3637"/>
          </a:xfrm>
        </p:grpSpPr>
        <p:grpSp>
          <p:nvGrpSpPr>
            <p:cNvPr id="5" name="קבוצה 116"/>
            <p:cNvGrpSpPr>
              <a:grpSpLocks/>
            </p:cNvGrpSpPr>
            <p:nvPr/>
          </p:nvGrpSpPr>
          <p:grpSpPr bwMode="auto">
            <a:xfrm>
              <a:off x="4079" y="1632"/>
              <a:ext cx="1537" cy="2819"/>
              <a:chOff x="6475412" y="2590800"/>
              <a:chExt cx="2440174" cy="4475163"/>
            </a:xfrm>
          </p:grpSpPr>
          <p:sp>
            <p:nvSpPr>
              <p:cNvPr id="112647" name="TextBox 77"/>
              <p:cNvSpPr txBox="1">
                <a:spLocks noChangeArrowheads="1"/>
              </p:cNvSpPr>
              <p:nvPr/>
            </p:nvSpPr>
            <p:spPr bwMode="auto">
              <a:xfrm>
                <a:off x="6475412" y="6245225"/>
                <a:ext cx="2211557" cy="820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endParaRPr lang="en-US" sz="1800" b="1"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112648" name="קבוצה 218"/>
              <p:cNvGrpSpPr>
                <a:grpSpLocks/>
              </p:cNvGrpSpPr>
              <p:nvPr/>
            </p:nvGrpSpPr>
            <p:grpSpPr bwMode="auto">
              <a:xfrm>
                <a:off x="7543931" y="2895687"/>
                <a:ext cx="1314319" cy="2406981"/>
                <a:chOff x="7315200" y="2362200"/>
                <a:chExt cx="1314159" cy="2406677"/>
              </a:xfrm>
            </p:grpSpPr>
            <p:pic>
              <p:nvPicPr>
                <p:cNvPr id="193" name="Picture 38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rgbClr val="00B050">
                      <a:tint val="45000"/>
                      <a:satMod val="400000"/>
                    </a:srgb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620000" y="2362200"/>
                  <a:ext cx="291011" cy="7167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4" name="Picture 39"/>
                <p:cNvPicPr>
                  <a:picLocks noChangeAspect="1" noChangeArrowheads="1"/>
                </p:cNvPicPr>
                <p:nvPr/>
              </p:nvPicPr>
              <p:blipFill>
                <a:blip r:embed="rId6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8001000" y="2590800"/>
                  <a:ext cx="298286" cy="6964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5" name="Picture 40"/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8382000" y="3200400"/>
                  <a:ext cx="247359" cy="7573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6" name="Picture 41"/>
                <p:cNvPicPr>
                  <a:picLocks noChangeAspect="1" noChangeArrowheads="1"/>
                </p:cNvPicPr>
                <p:nvPr/>
              </p:nvPicPr>
              <p:blipFill>
                <a:blip r:embed="rId8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8077200" y="3429000"/>
                  <a:ext cx="218258" cy="561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7" name="Picture 42"/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924800" y="4038600"/>
                  <a:ext cx="225533" cy="730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8" name="Picture 4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duotone>
                    <a:prstClr val="black"/>
                    <a:srgbClr val="00B050">
                      <a:tint val="45000"/>
                      <a:satMod val="400000"/>
                    </a:srgb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315200" y="3276600"/>
                  <a:ext cx="210983" cy="703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9" name="Picture 4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8229600" y="4114800"/>
                  <a:ext cx="341937" cy="439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00" name="Picture 45"/>
                <p:cNvPicPr>
                  <a:picLocks noChangeAspect="1" noChangeArrowheads="1"/>
                </p:cNvPicPr>
                <p:nvPr/>
              </p:nvPicPr>
              <p:blipFill>
                <a:blip r:embed="rId12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620000" y="3200400"/>
                  <a:ext cx="334662" cy="7099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01" name="Picture 46"/>
                <p:cNvPicPr>
                  <a:picLocks noChangeAspect="1" noChangeArrowheads="1"/>
                </p:cNvPicPr>
                <p:nvPr/>
              </p:nvPicPr>
              <p:blipFill>
                <a:blip r:embed="rId13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543800" y="4038600"/>
                  <a:ext cx="305561" cy="730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12658" name="TextBox 77"/>
              <p:cNvSpPr txBox="1">
                <a:spLocks noChangeArrowheads="1"/>
              </p:cNvSpPr>
              <p:nvPr/>
            </p:nvSpPr>
            <p:spPr bwMode="auto">
              <a:xfrm>
                <a:off x="7391470" y="5410200"/>
                <a:ext cx="1524116" cy="614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endParaRPr lang="he-IL" sz="1200" b="1">
                  <a:ea typeface="Arial" charset="0"/>
                  <a:cs typeface="Arial" charset="0"/>
                </a:endParaRPr>
              </a:p>
            </p:txBody>
          </p:sp>
          <p:sp>
            <p:nvSpPr>
              <p:cNvPr id="218" name="סוגר מסולסל שמאלי 217"/>
              <p:cNvSpPr>
                <a:spLocks/>
              </p:cNvSpPr>
              <p:nvPr/>
            </p:nvSpPr>
            <p:spPr bwMode="auto">
              <a:xfrm rot="10800000">
                <a:off x="6629412" y="2590800"/>
                <a:ext cx="609647" cy="3048000"/>
              </a:xfrm>
              <a:prstGeom prst="leftBrace">
                <a:avLst>
                  <a:gd name="adj1" fmla="val 8333"/>
                  <a:gd name="adj2" fmla="val 50625"/>
                </a:avLst>
              </a:prstGeom>
              <a:noFill/>
              <a:ln w="9525">
                <a:solidFill>
                  <a:srgbClr val="4A7EBB"/>
                </a:solidFill>
                <a:round/>
                <a:headEnd/>
                <a:tailEnd/>
              </a:ln>
            </p:spPr>
            <p:txBody>
              <a:bodyPr rot="10800000" anchor="ctr">
                <a:prstTxWarp prst="textNoShape">
                  <a:avLst/>
                </a:prstTxWarp>
              </a:bodyPr>
              <a:lstStyle/>
              <a:p>
                <a:pPr algn="ctr" rtl="1" eaLnBrk="1" hangingPunct="1"/>
                <a:endParaRPr lang="en-US" sz="1800">
                  <a:latin typeface="Calibri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12660" name="Group 1044"/>
            <p:cNvGrpSpPr>
              <a:grpSpLocks/>
            </p:cNvGrpSpPr>
            <p:nvPr/>
          </p:nvGrpSpPr>
          <p:grpSpPr bwMode="auto">
            <a:xfrm>
              <a:off x="78" y="814"/>
              <a:ext cx="4291" cy="2882"/>
              <a:chOff x="78" y="814"/>
              <a:chExt cx="4291" cy="2882"/>
            </a:xfrm>
          </p:grpSpPr>
          <p:pic>
            <p:nvPicPr>
              <p:cNvPr id="105" name="Picture 38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96" y="841"/>
                <a:ext cx="183" cy="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6" name="Picture 39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16" y="855"/>
                <a:ext cx="188" cy="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7" name="Picture 40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558" y="816"/>
                <a:ext cx="155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8" name="Picture 41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84" y="940"/>
                <a:ext cx="137" cy="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9" name="Picture 42"/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00" y="833"/>
                <a:ext cx="141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0" name="Picture 43"/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226" y="850"/>
                <a:ext cx="133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1" name="Picture 44"/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404" y="1016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2" name="Picture 45"/>
              <p:cNvPicPr>
                <a:picLocks noChangeAspect="1" noChangeArrowheads="1"/>
              </p:cNvPicPr>
              <p:nvPr/>
            </p:nvPicPr>
            <p:blipFill>
              <a:blip r:embed="rId12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625" y="846"/>
                <a:ext cx="211" cy="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3" name="Picture 46"/>
              <p:cNvPicPr>
                <a:picLocks noChangeAspect="1" noChangeArrowheads="1"/>
              </p:cNvPicPr>
              <p:nvPr/>
            </p:nvPicPr>
            <p:blipFill>
              <a:blip r:embed="rId13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856" y="833"/>
                <a:ext cx="192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0" name="Picture 42"/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00" y="1745"/>
                <a:ext cx="141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2" name="Picture 44"/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404" y="1928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4" name="Picture 46"/>
              <p:cNvPicPr>
                <a:picLocks noChangeAspect="1" noChangeArrowheads="1"/>
              </p:cNvPicPr>
              <p:nvPr/>
            </p:nvPicPr>
            <p:blipFill>
              <a:blip r:embed="rId13">
                <a:duotone>
                  <a:prstClr val="black"/>
                  <a:schemeClr val="accent1">
                    <a:lumMod val="40000"/>
                    <a:lumOff val="60000"/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856" y="1745"/>
                <a:ext cx="192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2673" name="TextBox 77"/>
              <p:cNvSpPr txBox="1">
                <a:spLocks noChangeArrowheads="1"/>
              </p:cNvSpPr>
              <p:nvPr/>
            </p:nvSpPr>
            <p:spPr bwMode="auto">
              <a:xfrm>
                <a:off x="3552" y="1345"/>
                <a:ext cx="817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endParaRPr lang="en-US" sz="1200">
                  <a:ea typeface="Arial" charset="0"/>
                  <a:cs typeface="Arial" charset="0"/>
                </a:endParaRPr>
              </a:p>
            </p:txBody>
          </p:sp>
          <p:graphicFrame>
            <p:nvGraphicFramePr>
              <p:cNvPr id="1026" name="Object 2"/>
              <p:cNvGraphicFramePr>
                <a:graphicFrameLocks noChangeAspect="1"/>
              </p:cNvGraphicFramePr>
              <p:nvPr/>
            </p:nvGraphicFramePr>
            <p:xfrm>
              <a:off x="3840" y="1816"/>
              <a:ext cx="192" cy="248"/>
            </p:xfrm>
            <a:graphic>
              <a:graphicData uri="http://schemas.openxmlformats.org/presentationml/2006/ole">
                <p:oleObj spid="_x0000_s112674" name="Equation" r:id="rId14" imgW="304932" imgH="393755" progId="Equation.3">
                  <p:embed/>
                </p:oleObj>
              </a:graphicData>
            </a:graphic>
          </p:graphicFrame>
          <p:grpSp>
            <p:nvGrpSpPr>
              <p:cNvPr id="112675" name="קבוצה 179"/>
              <p:cNvGrpSpPr>
                <a:grpSpLocks/>
              </p:cNvGrpSpPr>
              <p:nvPr/>
            </p:nvGrpSpPr>
            <p:grpSpPr bwMode="auto">
              <a:xfrm>
                <a:off x="3336" y="1728"/>
                <a:ext cx="348" cy="377"/>
                <a:chOff x="5257800" y="2133600"/>
                <a:chExt cx="552449" cy="599510"/>
              </a:xfrm>
            </p:grpSpPr>
            <p:pic>
              <p:nvPicPr>
                <p:cNvPr id="112676" name="Picture 36"/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715000" y="2133600"/>
                  <a:ext cx="95249" cy="5995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6" name="מחבר חץ ישר 25"/>
                <p:cNvCxnSpPr/>
                <p:nvPr/>
              </p:nvCxnSpPr>
              <p:spPr>
                <a:xfrm>
                  <a:off x="5259071" y="2439443"/>
                  <a:ext cx="376681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78" name="קבוצה 178"/>
              <p:cNvGrpSpPr>
                <a:grpSpLocks/>
              </p:cNvGrpSpPr>
              <p:nvPr/>
            </p:nvGrpSpPr>
            <p:grpSpPr bwMode="auto">
              <a:xfrm>
                <a:off x="2592" y="1536"/>
                <a:ext cx="576" cy="739"/>
                <a:chOff x="4114800" y="1905000"/>
                <a:chExt cx="915161" cy="1173953"/>
              </a:xfrm>
            </p:grpSpPr>
            <p:pic>
              <p:nvPicPr>
                <p:cNvPr id="159" name="Picture 42"/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495800" y="1905000"/>
                  <a:ext cx="225533" cy="730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1" name="Picture 4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114800" y="2133600"/>
                  <a:ext cx="341937" cy="439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2" name="Picture 46"/>
                <p:cNvPicPr>
                  <a:picLocks noChangeAspect="1" noChangeArrowheads="1"/>
                </p:cNvPicPr>
                <p:nvPr/>
              </p:nvPicPr>
              <p:blipFill>
                <a:blip r:embed="rId13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724400" y="2133600"/>
                  <a:ext cx="305561" cy="730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0" name="Picture 4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duotone>
                    <a:prstClr val="black"/>
                    <a:schemeClr val="tx2">
                      <a:lumMod val="20000"/>
                      <a:lumOff val="8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648200" y="2362200"/>
                  <a:ext cx="210983" cy="7032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8" name="Picture 38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tx2">
                      <a:lumMod val="20000"/>
                      <a:lumOff val="8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343400" y="2362200"/>
                  <a:ext cx="291011" cy="7167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112684" name="Picture 3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592" y="1728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85" name="Picture 3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832" y="1584"/>
                <a:ext cx="28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86" name="Picture 3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120" y="1680"/>
                <a:ext cx="28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87" name="Picture 3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736" y="2016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88" name="Picture 3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024" y="2016"/>
                <a:ext cx="28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10" name="מחבר ישר 209"/>
              <p:cNvCxnSpPr/>
              <p:nvPr/>
            </p:nvCxnSpPr>
            <p:spPr>
              <a:xfrm>
                <a:off x="78" y="2292"/>
                <a:ext cx="4291" cy="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aphicFrame>
            <p:nvGraphicFramePr>
              <p:cNvPr id="112690" name="Object 2"/>
              <p:cNvGraphicFramePr>
                <a:graphicFrameLocks noChangeAspect="1"/>
              </p:cNvGraphicFramePr>
              <p:nvPr/>
            </p:nvGraphicFramePr>
            <p:xfrm>
              <a:off x="3836" y="2496"/>
              <a:ext cx="192" cy="248"/>
            </p:xfrm>
            <a:graphic>
              <a:graphicData uri="http://schemas.openxmlformats.org/presentationml/2006/ole">
                <p:oleObj spid="_x0000_s112690" name="Equation" r:id="rId17" imgW="304932" imgH="393755" progId="Equation.3">
                  <p:embed/>
                </p:oleObj>
              </a:graphicData>
            </a:graphic>
          </p:graphicFrame>
          <p:grpSp>
            <p:nvGrpSpPr>
              <p:cNvPr id="112691" name="קבוצה 202"/>
              <p:cNvGrpSpPr>
                <a:grpSpLocks/>
              </p:cNvGrpSpPr>
              <p:nvPr/>
            </p:nvGrpSpPr>
            <p:grpSpPr bwMode="auto">
              <a:xfrm>
                <a:off x="316" y="2352"/>
                <a:ext cx="1304" cy="477"/>
                <a:chOff x="501613" y="3200400"/>
                <a:chExt cx="2069439" cy="757324"/>
              </a:xfrm>
            </p:grpSpPr>
            <p:pic>
              <p:nvPicPr>
                <p:cNvPr id="150" name="Picture 39"/>
                <p:cNvPicPr>
                  <a:picLocks noChangeAspect="1" noChangeArrowheads="1"/>
                </p:cNvPicPr>
                <p:nvPr/>
              </p:nvPicPr>
              <p:blipFill>
                <a:blip r:embed="rId6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501613" y="3261256"/>
                  <a:ext cx="298286" cy="6964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1" name="Picture 40"/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885105" y="3200400"/>
                  <a:ext cx="247359" cy="7573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3" name="Picture 42"/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1587105" y="3227447"/>
                  <a:ext cx="225533" cy="730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55" name="Picture 4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2229115" y="3518206"/>
                  <a:ext cx="341937" cy="439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12696" name="קבוצה 177"/>
              <p:cNvGrpSpPr>
                <a:grpSpLocks/>
              </p:cNvGrpSpPr>
              <p:nvPr/>
            </p:nvGrpSpPr>
            <p:grpSpPr bwMode="auto">
              <a:xfrm>
                <a:off x="2736" y="2304"/>
                <a:ext cx="382" cy="591"/>
                <a:chOff x="4191000" y="3172050"/>
                <a:chExt cx="606533" cy="938074"/>
              </a:xfrm>
            </p:grpSpPr>
            <p:pic>
              <p:nvPicPr>
                <p:cNvPr id="174" name="Picture 39"/>
                <p:cNvPicPr>
                  <a:picLocks noChangeAspect="1" noChangeArrowheads="1"/>
                </p:cNvPicPr>
                <p:nvPr/>
              </p:nvPicPr>
              <p:blipFill>
                <a:blip r:embed="rId6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368498" y="3172050"/>
                  <a:ext cx="298286" cy="6964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75" name="Picture 40"/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191000" y="3352800"/>
                  <a:ext cx="247359" cy="7573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76" name="Picture 42"/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572000" y="3352800"/>
                  <a:ext cx="225533" cy="730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77" name="Picture 4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343400" y="3657600"/>
                  <a:ext cx="341937" cy="439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12701" name="קבוצה 180"/>
              <p:cNvGrpSpPr>
                <a:grpSpLocks/>
              </p:cNvGrpSpPr>
              <p:nvPr/>
            </p:nvGrpSpPr>
            <p:grpSpPr bwMode="auto">
              <a:xfrm>
                <a:off x="3336" y="2448"/>
                <a:ext cx="348" cy="378"/>
                <a:chOff x="5257800" y="2133600"/>
                <a:chExt cx="552449" cy="599510"/>
              </a:xfrm>
            </p:grpSpPr>
            <p:pic>
              <p:nvPicPr>
                <p:cNvPr id="112702" name="Picture 36"/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715000" y="2133600"/>
                  <a:ext cx="95249" cy="5995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83" name="מחבר חץ ישר 182"/>
                <p:cNvCxnSpPr/>
                <p:nvPr/>
              </p:nvCxnSpPr>
              <p:spPr>
                <a:xfrm>
                  <a:off x="5259071" y="2436873"/>
                  <a:ext cx="376681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2704" name="Picture 3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736" y="2544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05" name="Picture 3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880" y="2352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06" name="Picture 3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072" y="2544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07" name="Picture 3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880" y="2688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12" name="מחבר ישר 211"/>
              <p:cNvCxnSpPr/>
              <p:nvPr/>
            </p:nvCxnSpPr>
            <p:spPr>
              <a:xfrm>
                <a:off x="95" y="2928"/>
                <a:ext cx="4273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aphicFrame>
            <p:nvGraphicFramePr>
              <p:cNvPr id="112709" name="Object 2"/>
              <p:cNvGraphicFramePr>
                <a:graphicFrameLocks noChangeAspect="1"/>
              </p:cNvGraphicFramePr>
              <p:nvPr/>
            </p:nvGraphicFramePr>
            <p:xfrm>
              <a:off x="3840" y="3236"/>
              <a:ext cx="184" cy="248"/>
            </p:xfrm>
            <a:graphic>
              <a:graphicData uri="http://schemas.openxmlformats.org/presentationml/2006/ole">
                <p:oleObj spid="_x0000_s112709" name="Equation" r:id="rId18" imgW="292370" imgH="393926" progId="Equation.3">
                  <p:embed/>
                </p:oleObj>
              </a:graphicData>
            </a:graphic>
          </p:graphicFrame>
          <p:grpSp>
            <p:nvGrpSpPr>
              <p:cNvPr id="112710" name="קבוצה 203"/>
              <p:cNvGrpSpPr>
                <a:grpSpLocks/>
              </p:cNvGrpSpPr>
              <p:nvPr/>
            </p:nvGrpSpPr>
            <p:grpSpPr bwMode="auto">
              <a:xfrm>
                <a:off x="96" y="3050"/>
                <a:ext cx="1952" cy="477"/>
                <a:chOff x="152400" y="4191000"/>
                <a:chExt cx="3099262" cy="757324"/>
              </a:xfrm>
            </p:grpSpPr>
            <p:pic>
              <p:nvPicPr>
                <p:cNvPr id="165" name="Picture 38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tx2">
                      <a:lumMod val="20000"/>
                      <a:lumOff val="8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152400" y="4231571"/>
                  <a:ext cx="291011" cy="7167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7" name="Picture 40"/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prstClr val="black"/>
                    <a:schemeClr val="tx2">
                      <a:lumMod val="20000"/>
                      <a:lumOff val="8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885105" y="4191000"/>
                  <a:ext cx="247359" cy="7573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8" name="Picture 41"/>
                <p:cNvPicPr>
                  <a:picLocks noChangeAspect="1" noChangeArrowheads="1"/>
                </p:cNvPicPr>
                <p:nvPr/>
              </p:nvPicPr>
              <p:blipFill>
                <a:blip r:embed="rId8">
                  <a:duotone>
                    <a:prstClr val="black"/>
                    <a:schemeClr val="tx2">
                      <a:lumMod val="20000"/>
                      <a:lumOff val="8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1244675" y="4387093"/>
                  <a:ext cx="218258" cy="561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72" name="Picture 45"/>
                <p:cNvPicPr>
                  <a:picLocks noChangeAspect="1" noChangeArrowheads="1"/>
                </p:cNvPicPr>
                <p:nvPr/>
              </p:nvPicPr>
              <p:blipFill>
                <a:blip r:embed="rId12">
                  <a:duotone>
                    <a:prstClr val="black"/>
                    <a:schemeClr val="tx2">
                      <a:lumMod val="20000"/>
                      <a:lumOff val="8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2580825" y="4238333"/>
                  <a:ext cx="334662" cy="7099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73" name="Picture 46"/>
                <p:cNvPicPr>
                  <a:picLocks noChangeAspect="1" noChangeArrowheads="1"/>
                </p:cNvPicPr>
                <p:nvPr/>
              </p:nvPicPr>
              <p:blipFill>
                <a:blip r:embed="rId13">
                  <a:duotone>
                    <a:prstClr val="black"/>
                    <a:schemeClr val="tx2">
                      <a:lumMod val="20000"/>
                      <a:lumOff val="8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2946101" y="4218047"/>
                  <a:ext cx="305561" cy="730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12716" name="קבוצה 206"/>
              <p:cNvGrpSpPr>
                <a:grpSpLocks/>
              </p:cNvGrpSpPr>
              <p:nvPr/>
            </p:nvGrpSpPr>
            <p:grpSpPr bwMode="auto">
              <a:xfrm>
                <a:off x="2736" y="2996"/>
                <a:ext cx="499" cy="700"/>
                <a:chOff x="4343400" y="4114800"/>
                <a:chExt cx="791862" cy="1111277"/>
              </a:xfrm>
            </p:grpSpPr>
            <p:pic>
              <p:nvPicPr>
                <p:cNvPr id="185" name="Picture 40"/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343400" y="4267200"/>
                  <a:ext cx="247359" cy="7573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86" name="Picture 41"/>
                <p:cNvPicPr>
                  <a:picLocks noChangeAspect="1" noChangeArrowheads="1"/>
                </p:cNvPicPr>
                <p:nvPr/>
              </p:nvPicPr>
              <p:blipFill>
                <a:blip r:embed="rId8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572000" y="4114800"/>
                  <a:ext cx="218258" cy="561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87" name="Picture 45"/>
                <p:cNvPicPr>
                  <a:picLocks noChangeAspect="1" noChangeArrowheads="1"/>
                </p:cNvPicPr>
                <p:nvPr/>
              </p:nvPicPr>
              <p:blipFill>
                <a:blip r:embed="rId12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800600" y="4267200"/>
                  <a:ext cx="334662" cy="7099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88" name="Picture 46"/>
                <p:cNvPicPr>
                  <a:picLocks noChangeAspect="1" noChangeArrowheads="1"/>
                </p:cNvPicPr>
                <p:nvPr/>
              </p:nvPicPr>
              <p:blipFill>
                <a:blip r:embed="rId13">
                  <a:duotone>
                    <a:prstClr val="black"/>
                    <a:schemeClr val="accent1">
                      <a:lumMod val="40000"/>
                      <a:lumOff val="6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724400" y="4495800"/>
                  <a:ext cx="305561" cy="7302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84" name="Picture 38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tx2">
                      <a:lumMod val="20000"/>
                      <a:lumOff val="80000"/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505775" y="4489038"/>
                  <a:ext cx="291011" cy="7167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12722" name="קבוצה 188"/>
              <p:cNvGrpSpPr>
                <a:grpSpLocks/>
              </p:cNvGrpSpPr>
              <p:nvPr/>
            </p:nvGrpSpPr>
            <p:grpSpPr bwMode="auto">
              <a:xfrm>
                <a:off x="3336" y="3194"/>
                <a:ext cx="348" cy="378"/>
                <a:chOff x="5257800" y="2133600"/>
                <a:chExt cx="552449" cy="599510"/>
              </a:xfrm>
            </p:grpSpPr>
            <p:pic>
              <p:nvPicPr>
                <p:cNvPr id="112723" name="Picture 36"/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715000" y="2133600"/>
                  <a:ext cx="95249" cy="5995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1" name="מחבר חץ ישר 190"/>
                <p:cNvCxnSpPr/>
                <p:nvPr/>
              </p:nvCxnSpPr>
              <p:spPr>
                <a:xfrm>
                  <a:off x="5259071" y="2440050"/>
                  <a:ext cx="376681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2725" name="Picture 3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736" y="3216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26" name="Picture 3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880" y="3456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27" name="Picture 3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880" y="3120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28" name="Picture 3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168" y="3168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29" name="Picture 3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120" y="3408"/>
                <a:ext cx="2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7" name="קבוצה 124"/>
              <p:cNvGrpSpPr>
                <a:grpSpLocks/>
              </p:cNvGrpSpPr>
              <p:nvPr/>
            </p:nvGrpSpPr>
            <p:grpSpPr bwMode="auto">
              <a:xfrm>
                <a:off x="3263" y="913"/>
                <a:ext cx="1056" cy="2783"/>
                <a:chOff x="5180012" y="1449388"/>
                <a:chExt cx="1676400" cy="4418012"/>
              </a:xfrm>
            </p:grpSpPr>
            <p:sp>
              <p:nvSpPr>
                <p:cNvPr id="115" name="אליפסה 114"/>
                <p:cNvSpPr/>
                <p:nvPr/>
              </p:nvSpPr>
              <p:spPr>
                <a:xfrm>
                  <a:off x="5411210" y="2284142"/>
                  <a:ext cx="1292471" cy="358369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rtl="1" eaLnBrk="1" hangingPunct="1"/>
                  <a:endParaRPr lang="en-US" sz="1800">
                    <a:solidFill>
                      <a:srgbClr val="FFFFFF"/>
                    </a:solidFill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2732" name="מלבן 88"/>
                <p:cNvSpPr>
                  <a:spLocks noChangeArrowheads="1"/>
                </p:cNvSpPr>
                <p:nvPr/>
              </p:nvSpPr>
              <p:spPr bwMode="auto">
                <a:xfrm>
                  <a:off x="5180012" y="1449388"/>
                  <a:ext cx="1676400" cy="682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endParaRPr lang="he-IL" sz="1400" b="1">
                    <a:solidFill>
                      <a:srgbClr val="FF0000"/>
                    </a:solidFill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2733" name="AutoShape 1117"/>
              <p:cNvSpPr>
                <a:spLocks/>
              </p:cNvSpPr>
              <p:nvPr/>
            </p:nvSpPr>
            <p:spPr bwMode="auto">
              <a:xfrm>
                <a:off x="2256" y="1728"/>
                <a:ext cx="336" cy="480"/>
              </a:xfrm>
              <a:prstGeom prst="rightBrace">
                <a:avLst>
                  <a:gd name="adj1" fmla="val 1190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34" name="AutoShape 1118"/>
              <p:cNvSpPr>
                <a:spLocks/>
              </p:cNvSpPr>
              <p:nvPr/>
            </p:nvSpPr>
            <p:spPr bwMode="auto">
              <a:xfrm>
                <a:off x="2256" y="2400"/>
                <a:ext cx="336" cy="480"/>
              </a:xfrm>
              <a:prstGeom prst="rightBrace">
                <a:avLst>
                  <a:gd name="adj1" fmla="val 1190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35" name="AutoShape 1119"/>
              <p:cNvSpPr>
                <a:spLocks/>
              </p:cNvSpPr>
              <p:nvPr/>
            </p:nvSpPr>
            <p:spPr bwMode="auto">
              <a:xfrm>
                <a:off x="2256" y="3072"/>
                <a:ext cx="336" cy="480"/>
              </a:xfrm>
              <a:prstGeom prst="rightBrace">
                <a:avLst>
                  <a:gd name="adj1" fmla="val 1190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" name="Picture 43"/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205" y="1733"/>
                <a:ext cx="133" cy="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" name="Picture 38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0" y="1732"/>
                <a:ext cx="183" cy="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" name="Picture 38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0" y="3076"/>
                <a:ext cx="183" cy="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Experiments</a:t>
            </a:r>
            <a:endParaRPr lang="en-US" sz="4000"/>
          </a:p>
        </p:txBody>
      </p:sp>
      <p:pic>
        <p:nvPicPr>
          <p:cNvPr id="80900" name="Picture 4" descr="peppers2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04800"/>
            <a:ext cx="2184400" cy="2184400"/>
          </a:xfrm>
          <a:prstGeom prst="rect">
            <a:avLst/>
          </a:prstGeom>
          <a:noFill/>
        </p:spPr>
      </p:pic>
      <p:pic>
        <p:nvPicPr>
          <p:cNvPr id="80902" name="Picture 6" descr="peppers256-snr-pl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19400"/>
            <a:ext cx="4013200" cy="3227388"/>
          </a:xfrm>
          <a:prstGeom prst="rect">
            <a:avLst/>
          </a:prstGeom>
          <a:noFill/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7239000" y="2438400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256x256</a:t>
            </a:r>
            <a:endParaRPr lang="en-US"/>
          </a:p>
        </p:txBody>
      </p:sp>
      <p:pic>
        <p:nvPicPr>
          <p:cNvPr id="80904" name="Picture 8" descr="peppers256-l1wav-pl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819400"/>
            <a:ext cx="4095750" cy="3209925"/>
          </a:xfrm>
          <a:prstGeom prst="rect">
            <a:avLst/>
          </a:prstGeom>
          <a:noFill/>
        </p:spPr>
      </p:pic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6096000"/>
            <a:ext cx="8855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charset="0"/>
              </a:rPr>
              <a:t>SSMP is ran with S=10000,T=20. SMP is ran for 100 iterations. Matrix sparsity is d=8.</a:t>
            </a:r>
            <a:endParaRPr lang="en-US" sz="140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SSMP: Running time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5486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Algorithm: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hlink"/>
                </a:solidFill>
              </a:rPr>
              <a:t>x*=0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Repeat </a:t>
            </a:r>
            <a:r>
              <a:rPr lang="en-US" sz="2000">
                <a:solidFill>
                  <a:schemeClr val="hlink"/>
                </a:solidFill>
              </a:rPr>
              <a:t>T</a:t>
            </a:r>
            <a:r>
              <a:rPr lang="en-US" sz="2000"/>
              <a:t> times</a:t>
            </a:r>
          </a:p>
          <a:p>
            <a:pPr marL="1085850" lvl="2">
              <a:lnSpc>
                <a:spcPct val="90000"/>
              </a:lnSpc>
            </a:pPr>
            <a:r>
              <a:rPr lang="en-US" sz="1800"/>
              <a:t>For each </a:t>
            </a:r>
            <a:r>
              <a:rPr lang="en-US" sz="1800">
                <a:solidFill>
                  <a:schemeClr val="hlink"/>
                </a:solidFill>
              </a:rPr>
              <a:t>i=1…n</a:t>
            </a:r>
            <a:r>
              <a:rPr lang="en-US" sz="1800"/>
              <a:t> compute* </a:t>
            </a:r>
            <a:r>
              <a:rPr lang="en-US" sz="1800">
                <a:solidFill>
                  <a:schemeClr val="hlink"/>
                </a:solidFill>
              </a:rPr>
              <a:t>z</a:t>
            </a:r>
            <a:r>
              <a:rPr lang="en-US" sz="1800" baseline="-25000">
                <a:solidFill>
                  <a:schemeClr val="hlink"/>
                </a:solidFill>
              </a:rPr>
              <a:t>i</a:t>
            </a:r>
            <a:r>
              <a:rPr lang="en-US" sz="1800"/>
              <a:t> that achieves</a:t>
            </a:r>
          </a:p>
          <a:p>
            <a:pPr marL="1085850" lvl="2" algn="ctr">
              <a:lnSpc>
                <a:spcPct val="90000"/>
              </a:lnSpc>
              <a:buFontTx/>
              <a:buNone/>
            </a:pPr>
            <a:r>
              <a:rPr lang="en-US" sz="1600">
                <a:solidFill>
                  <a:schemeClr val="hlink"/>
                </a:solidFill>
              </a:rPr>
              <a:t>D</a:t>
            </a:r>
            <a:r>
              <a:rPr lang="en-US" sz="1600" baseline="-25000">
                <a:solidFill>
                  <a:schemeClr val="hlink"/>
                </a:solidFill>
              </a:rPr>
              <a:t>i</a:t>
            </a:r>
            <a:r>
              <a:rPr lang="en-US" sz="1600">
                <a:solidFill>
                  <a:schemeClr val="hlink"/>
                </a:solidFill>
              </a:rPr>
              <a:t>=min</a:t>
            </a:r>
            <a:r>
              <a:rPr lang="en-US" sz="1600" baseline="-25000">
                <a:solidFill>
                  <a:schemeClr val="hlink"/>
                </a:solidFill>
              </a:rPr>
              <a:t>z</a:t>
            </a:r>
            <a:r>
              <a:rPr lang="en-US" sz="1600">
                <a:solidFill>
                  <a:schemeClr val="hlink"/>
                </a:solidFill>
              </a:rPr>
              <a:t> ||A(x*+ze</a:t>
            </a:r>
            <a:r>
              <a:rPr lang="en-US" sz="1600" baseline="-25000">
                <a:solidFill>
                  <a:schemeClr val="hlink"/>
                </a:solidFill>
              </a:rPr>
              <a:t>i</a:t>
            </a:r>
            <a:r>
              <a:rPr lang="en-US" sz="1600">
                <a:solidFill>
                  <a:schemeClr val="hlink"/>
                </a:solidFill>
              </a:rPr>
              <a:t>)-b||</a:t>
            </a:r>
            <a:r>
              <a:rPr lang="en-US" sz="1600" baseline="-25000">
                <a:solidFill>
                  <a:schemeClr val="hlink"/>
                </a:solidFill>
              </a:rPr>
              <a:t>1</a:t>
            </a:r>
            <a:endParaRPr lang="en-US" sz="1800"/>
          </a:p>
          <a:p>
            <a:pPr marL="1085850" lvl="2">
              <a:lnSpc>
                <a:spcPct val="90000"/>
              </a:lnSpc>
              <a:buFontTx/>
              <a:buNone/>
            </a:pPr>
            <a:r>
              <a:rPr lang="en-US" sz="1800"/>
              <a:t>   and store </a:t>
            </a:r>
            <a:r>
              <a:rPr lang="en-US" sz="1600">
                <a:solidFill>
                  <a:schemeClr val="hlink"/>
                </a:solidFill>
              </a:rPr>
              <a:t>D</a:t>
            </a:r>
            <a:r>
              <a:rPr lang="en-US" sz="1600" baseline="-25000">
                <a:solidFill>
                  <a:schemeClr val="hlink"/>
                </a:solidFill>
              </a:rPr>
              <a:t>i </a:t>
            </a:r>
            <a:r>
              <a:rPr lang="en-US" sz="1600"/>
              <a:t>in a heap</a:t>
            </a:r>
            <a:endParaRPr lang="en-US" sz="1800"/>
          </a:p>
          <a:p>
            <a:pPr marL="1085850" lvl="2">
              <a:lnSpc>
                <a:spcPct val="90000"/>
              </a:lnSpc>
            </a:pPr>
            <a:r>
              <a:rPr lang="en-US" sz="1800"/>
              <a:t>Repeat </a:t>
            </a:r>
            <a:r>
              <a:rPr lang="en-US" sz="1800">
                <a:solidFill>
                  <a:schemeClr val="hlink"/>
                </a:solidFill>
              </a:rPr>
              <a:t>S=O(k)</a:t>
            </a:r>
            <a:r>
              <a:rPr lang="en-US" sz="1800"/>
              <a:t> times</a:t>
            </a:r>
          </a:p>
          <a:p>
            <a:pPr marL="1428750" lvl="3">
              <a:lnSpc>
                <a:spcPct val="90000"/>
              </a:lnSpc>
            </a:pPr>
            <a:r>
              <a:rPr lang="en-US" sz="1400"/>
              <a:t>Pick </a:t>
            </a:r>
            <a:r>
              <a:rPr lang="en-US" sz="1400">
                <a:solidFill>
                  <a:schemeClr val="hlink"/>
                </a:solidFill>
              </a:rPr>
              <a:t> i,z</a:t>
            </a:r>
            <a:r>
              <a:rPr lang="en-US" sz="1400"/>
              <a:t> that yield the best gain</a:t>
            </a:r>
            <a:endParaRPr lang="en-US" sz="1400" baseline="-25000">
              <a:solidFill>
                <a:schemeClr val="hlink"/>
              </a:solidFill>
            </a:endParaRPr>
          </a:p>
          <a:p>
            <a:pPr marL="1428750" lvl="3">
              <a:lnSpc>
                <a:spcPct val="90000"/>
              </a:lnSpc>
            </a:pPr>
            <a:r>
              <a:rPr lang="en-US" sz="1400"/>
              <a:t>Update </a:t>
            </a:r>
            <a:r>
              <a:rPr lang="en-US" sz="1400">
                <a:solidFill>
                  <a:schemeClr val="hlink"/>
                </a:solidFill>
              </a:rPr>
              <a:t>x* = x*+ze</a:t>
            </a:r>
            <a:r>
              <a:rPr lang="en-US" sz="1400" baseline="-25000">
                <a:solidFill>
                  <a:schemeClr val="hlink"/>
                </a:solidFill>
              </a:rPr>
              <a:t>i</a:t>
            </a:r>
            <a:endParaRPr lang="en-US" sz="1600">
              <a:solidFill>
                <a:schemeClr val="hlink"/>
              </a:solidFill>
            </a:endParaRPr>
          </a:p>
          <a:p>
            <a:pPr marL="1428750" lvl="3">
              <a:lnSpc>
                <a:spcPct val="90000"/>
              </a:lnSpc>
            </a:pPr>
            <a:r>
              <a:rPr lang="en-US" sz="1400"/>
              <a:t>Recompute and store </a:t>
            </a:r>
            <a:r>
              <a:rPr lang="en-US" sz="1400">
                <a:solidFill>
                  <a:schemeClr val="hlink"/>
                </a:solidFill>
              </a:rPr>
              <a:t>D</a:t>
            </a:r>
            <a:r>
              <a:rPr lang="en-US" sz="1400" baseline="-25000">
                <a:solidFill>
                  <a:schemeClr val="hlink"/>
                </a:solidFill>
              </a:rPr>
              <a:t>i’ </a:t>
            </a:r>
            <a:r>
              <a:rPr lang="en-US" sz="1400"/>
              <a:t>for all </a:t>
            </a:r>
            <a:r>
              <a:rPr lang="en-US" sz="1400">
                <a:solidFill>
                  <a:schemeClr val="hlink"/>
                </a:solidFill>
              </a:rPr>
              <a:t>i’</a:t>
            </a:r>
            <a:r>
              <a:rPr lang="en-US" sz="1400"/>
              <a:t> such that</a:t>
            </a:r>
          </a:p>
          <a:p>
            <a:pPr marL="1428750" lvl="3">
              <a:lnSpc>
                <a:spcPct val="90000"/>
              </a:lnSpc>
              <a:buFontTx/>
              <a:buNone/>
            </a:pPr>
            <a:r>
              <a:rPr lang="en-US" sz="1400"/>
              <a:t>    </a:t>
            </a:r>
            <a:r>
              <a:rPr lang="en-US" sz="1400">
                <a:solidFill>
                  <a:schemeClr val="hlink"/>
                </a:solidFill>
              </a:rPr>
              <a:t>N(i)</a:t>
            </a:r>
            <a:r>
              <a:rPr lang="en-US" sz="1400"/>
              <a:t> and </a:t>
            </a:r>
            <a:r>
              <a:rPr lang="en-US" sz="1400">
                <a:solidFill>
                  <a:schemeClr val="hlink"/>
                </a:solidFill>
              </a:rPr>
              <a:t>N(i’)</a:t>
            </a:r>
            <a:r>
              <a:rPr lang="en-US" sz="1400"/>
              <a:t> intersect</a:t>
            </a:r>
            <a:endParaRPr lang="en-US" sz="1600"/>
          </a:p>
          <a:p>
            <a:pPr marL="1085850" lvl="2">
              <a:lnSpc>
                <a:spcPct val="90000"/>
              </a:lnSpc>
            </a:pPr>
            <a:r>
              <a:rPr lang="en-US" sz="1800"/>
              <a:t>Sparsify </a:t>
            </a:r>
            <a:r>
              <a:rPr lang="en-US" sz="1800">
                <a:solidFill>
                  <a:schemeClr val="hlink"/>
                </a:solidFill>
              </a:rPr>
              <a:t>x*</a:t>
            </a:r>
          </a:p>
          <a:p>
            <a:pPr marL="1085850" lvl="2">
              <a:lnSpc>
                <a:spcPct val="90000"/>
              </a:lnSpc>
              <a:buFontTx/>
              <a:buNone/>
            </a:pPr>
            <a:r>
              <a:rPr lang="en-US" sz="1800"/>
              <a:t>   (set all but</a:t>
            </a:r>
            <a:r>
              <a:rPr lang="en-US" sz="1800">
                <a:solidFill>
                  <a:schemeClr val="hlink"/>
                </a:solidFill>
              </a:rPr>
              <a:t> k</a:t>
            </a:r>
            <a:r>
              <a:rPr lang="en-US" sz="1800"/>
              <a:t> largest entries of </a:t>
            </a:r>
            <a:r>
              <a:rPr lang="en-US" sz="1800">
                <a:solidFill>
                  <a:schemeClr val="hlink"/>
                </a:solidFill>
              </a:rPr>
              <a:t>x*</a:t>
            </a:r>
            <a:r>
              <a:rPr lang="en-US" sz="1800"/>
              <a:t>  to 0)</a:t>
            </a:r>
          </a:p>
          <a:p>
            <a:pPr>
              <a:lnSpc>
                <a:spcPct val="90000"/>
              </a:lnSpc>
            </a:pPr>
            <a:r>
              <a:rPr lang="en-US" sz="2400"/>
              <a:t>Running time: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hlink"/>
                </a:solidFill>
              </a:rPr>
              <a:t>T [ n(d+log n) + k nd/m*d (d+log n)]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hlink"/>
                </a:solidFill>
              </a:rPr>
              <a:t>= T [ n(d+log n) + nd (d+log n)] = T [ nd (d+log n)] </a:t>
            </a: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6548438" y="2514600"/>
            <a:ext cx="2590800" cy="3324225"/>
            <a:chOff x="4125" y="1584"/>
            <a:chExt cx="1632" cy="2094"/>
          </a:xfrm>
        </p:grpSpPr>
        <p:sp>
          <p:nvSpPr>
            <p:cNvPr id="98309" name="Oval 5"/>
            <p:cNvSpPr>
              <a:spLocks noChangeArrowheads="1"/>
            </p:cNvSpPr>
            <p:nvPr/>
          </p:nvSpPr>
          <p:spPr bwMode="auto">
            <a:xfrm>
              <a:off x="4125" y="1584"/>
              <a:ext cx="384" cy="1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0" name="Oval 6"/>
            <p:cNvSpPr>
              <a:spLocks noChangeArrowheads="1"/>
            </p:cNvSpPr>
            <p:nvPr/>
          </p:nvSpPr>
          <p:spPr bwMode="auto">
            <a:xfrm>
              <a:off x="5133" y="1824"/>
              <a:ext cx="624" cy="105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1" name="Oval 7"/>
            <p:cNvSpPr>
              <a:spLocks noChangeArrowheads="1"/>
            </p:cNvSpPr>
            <p:nvPr/>
          </p:nvSpPr>
          <p:spPr bwMode="auto">
            <a:xfrm>
              <a:off x="4317" y="23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2" name="Oval 8"/>
            <p:cNvSpPr>
              <a:spLocks noChangeArrowheads="1"/>
            </p:cNvSpPr>
            <p:nvPr/>
          </p:nvSpPr>
          <p:spPr bwMode="auto">
            <a:xfrm>
              <a:off x="5421" y="22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3" name="Oval 9"/>
            <p:cNvSpPr>
              <a:spLocks noChangeArrowheads="1"/>
            </p:cNvSpPr>
            <p:nvPr/>
          </p:nvSpPr>
          <p:spPr bwMode="auto">
            <a:xfrm>
              <a:off x="5325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4" name="Oval 10"/>
            <p:cNvSpPr>
              <a:spLocks noChangeArrowheads="1"/>
            </p:cNvSpPr>
            <p:nvPr/>
          </p:nvSpPr>
          <p:spPr bwMode="auto">
            <a:xfrm>
              <a:off x="4269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5" name="Oval 11"/>
            <p:cNvSpPr>
              <a:spLocks noChangeArrowheads="1"/>
            </p:cNvSpPr>
            <p:nvPr/>
          </p:nvSpPr>
          <p:spPr bwMode="auto">
            <a:xfrm>
              <a:off x="4317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6" name="Oval 12"/>
            <p:cNvSpPr>
              <a:spLocks noChangeArrowheads="1"/>
            </p:cNvSpPr>
            <p:nvPr/>
          </p:nvSpPr>
          <p:spPr bwMode="auto">
            <a:xfrm>
              <a:off x="5517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8317" name="AutoShape 13"/>
            <p:cNvCxnSpPr>
              <a:cxnSpLocks noChangeShapeType="1"/>
              <a:stCxn id="98314" idx="6"/>
              <a:endCxn id="98316" idx="2"/>
            </p:cNvCxnSpPr>
            <p:nvPr/>
          </p:nvCxnSpPr>
          <p:spPr bwMode="auto">
            <a:xfrm>
              <a:off x="4365" y="1920"/>
              <a:ext cx="115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18" name="AutoShape 14"/>
            <p:cNvCxnSpPr>
              <a:cxnSpLocks noChangeShapeType="1"/>
              <a:stCxn id="98314" idx="6"/>
              <a:endCxn id="98312" idx="2"/>
            </p:cNvCxnSpPr>
            <p:nvPr/>
          </p:nvCxnSpPr>
          <p:spPr bwMode="auto">
            <a:xfrm>
              <a:off x="4365" y="1920"/>
              <a:ext cx="1056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19" name="AutoShape 15"/>
            <p:cNvCxnSpPr>
              <a:cxnSpLocks noChangeShapeType="1"/>
              <a:stCxn id="98314" idx="6"/>
              <a:endCxn id="98313" idx="1"/>
            </p:cNvCxnSpPr>
            <p:nvPr/>
          </p:nvCxnSpPr>
          <p:spPr bwMode="auto">
            <a:xfrm>
              <a:off x="4365" y="1920"/>
              <a:ext cx="974" cy="6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20" name="AutoShape 16"/>
            <p:cNvCxnSpPr>
              <a:cxnSpLocks noChangeShapeType="1"/>
              <a:stCxn id="98311" idx="6"/>
              <a:endCxn id="98312" idx="2"/>
            </p:cNvCxnSpPr>
            <p:nvPr/>
          </p:nvCxnSpPr>
          <p:spPr bwMode="auto">
            <a:xfrm flipV="1">
              <a:off x="4413" y="2256"/>
              <a:ext cx="100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21" name="AutoShape 17"/>
            <p:cNvCxnSpPr>
              <a:cxnSpLocks noChangeShapeType="1"/>
              <a:stCxn id="98311" idx="6"/>
              <a:endCxn id="98313" idx="1"/>
            </p:cNvCxnSpPr>
            <p:nvPr/>
          </p:nvCxnSpPr>
          <p:spPr bwMode="auto">
            <a:xfrm>
              <a:off x="4413" y="2400"/>
              <a:ext cx="926" cy="2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8322" name="Oval 18"/>
            <p:cNvSpPr>
              <a:spLocks noChangeArrowheads="1"/>
            </p:cNvSpPr>
            <p:nvPr/>
          </p:nvSpPr>
          <p:spPr bwMode="auto">
            <a:xfrm>
              <a:off x="5421" y="24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3" name="Oval 19"/>
            <p:cNvSpPr>
              <a:spLocks noChangeArrowheads="1"/>
            </p:cNvSpPr>
            <p:nvPr/>
          </p:nvSpPr>
          <p:spPr bwMode="auto">
            <a:xfrm>
              <a:off x="5373" y="19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8324" name="AutoShape 20"/>
            <p:cNvCxnSpPr>
              <a:cxnSpLocks noChangeShapeType="1"/>
              <a:stCxn id="98311" idx="6"/>
              <a:endCxn id="98322" idx="2"/>
            </p:cNvCxnSpPr>
            <p:nvPr/>
          </p:nvCxnSpPr>
          <p:spPr bwMode="auto">
            <a:xfrm>
              <a:off x="4413" y="2400"/>
              <a:ext cx="1008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25" name="AutoShape 21"/>
            <p:cNvCxnSpPr>
              <a:cxnSpLocks noChangeShapeType="1"/>
              <a:stCxn id="98315" idx="7"/>
              <a:endCxn id="98323" idx="3"/>
            </p:cNvCxnSpPr>
            <p:nvPr/>
          </p:nvCxnSpPr>
          <p:spPr bwMode="auto">
            <a:xfrm flipV="1">
              <a:off x="4399" y="2002"/>
              <a:ext cx="988" cy="9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26" name="AutoShape 22"/>
            <p:cNvCxnSpPr>
              <a:cxnSpLocks noChangeShapeType="1"/>
              <a:stCxn id="98315" idx="7"/>
              <a:endCxn id="98316" idx="2"/>
            </p:cNvCxnSpPr>
            <p:nvPr/>
          </p:nvCxnSpPr>
          <p:spPr bwMode="auto">
            <a:xfrm flipV="1">
              <a:off x="4399" y="2112"/>
              <a:ext cx="1118" cy="8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27" name="AutoShape 23"/>
            <p:cNvCxnSpPr>
              <a:cxnSpLocks noChangeShapeType="1"/>
              <a:stCxn id="98315" idx="7"/>
              <a:endCxn id="98312" idx="3"/>
            </p:cNvCxnSpPr>
            <p:nvPr/>
          </p:nvCxnSpPr>
          <p:spPr bwMode="auto">
            <a:xfrm flipV="1">
              <a:off x="4399" y="2290"/>
              <a:ext cx="1036" cy="6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8328" name="Text Box 24"/>
            <p:cNvSpPr txBox="1">
              <a:spLocks noChangeArrowheads="1"/>
            </p:cNvSpPr>
            <p:nvPr/>
          </p:nvSpPr>
          <p:spPr bwMode="auto">
            <a:xfrm>
              <a:off x="5366" y="291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8329" name="Text Box 25"/>
            <p:cNvSpPr txBox="1">
              <a:spLocks noChangeArrowheads="1"/>
            </p:cNvSpPr>
            <p:nvPr/>
          </p:nvSpPr>
          <p:spPr bwMode="auto">
            <a:xfrm>
              <a:off x="4358" y="339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8330" name="Text Box 26"/>
          <p:cNvSpPr txBox="1">
            <a:spLocks noChangeArrowheads="1"/>
          </p:cNvSpPr>
          <p:nvPr/>
        </p:nvSpPr>
        <p:spPr bwMode="auto">
          <a:xfrm>
            <a:off x="7604125" y="26384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98331" name="Rectangle 27"/>
          <p:cNvSpPr>
            <a:spLocks noChangeArrowheads="1"/>
          </p:cNvSpPr>
          <p:nvPr/>
        </p:nvSpPr>
        <p:spPr bwMode="auto">
          <a:xfrm>
            <a:off x="6629400" y="3657600"/>
            <a:ext cx="238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aseline="-25000"/>
              <a:t>i</a:t>
            </a:r>
          </a:p>
        </p:txBody>
      </p:sp>
      <p:sp>
        <p:nvSpPr>
          <p:cNvPr id="98334" name="Rectangle 30"/>
          <p:cNvSpPr>
            <a:spLocks noChangeArrowheads="1"/>
          </p:cNvSpPr>
          <p:nvPr/>
        </p:nvSpPr>
        <p:spPr bwMode="auto">
          <a:xfrm>
            <a:off x="6781800" y="5410200"/>
            <a:ext cx="796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x-x*</a:t>
            </a:r>
          </a:p>
        </p:txBody>
      </p:sp>
      <p:sp>
        <p:nvSpPr>
          <p:cNvPr id="98335" name="Text Box 31"/>
          <p:cNvSpPr txBox="1">
            <a:spLocks noChangeArrowheads="1"/>
          </p:cNvSpPr>
          <p:nvPr/>
        </p:nvSpPr>
        <p:spPr bwMode="auto">
          <a:xfrm>
            <a:off x="8027988" y="4648200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Ax-Ax*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/>
              <a:t>Prior and New Results </a:t>
            </a:r>
          </a:p>
        </p:txBody>
      </p:sp>
      <p:graphicFrame>
        <p:nvGraphicFramePr>
          <p:cNvPr id="84193" name="Group 225"/>
          <p:cNvGraphicFramePr>
            <a:graphicFrameLocks noGrp="1"/>
          </p:cNvGraphicFramePr>
          <p:nvPr/>
        </p:nvGraphicFramePr>
        <p:xfrm>
          <a:off x="990600" y="1295400"/>
          <a:ext cx="7848600" cy="585788"/>
        </p:xfrm>
        <a:graphic>
          <a:graphicData uri="http://schemas.openxmlformats.org/drawingml/2006/table">
            <a:tbl>
              <a:tblPr/>
              <a:tblGrid>
                <a:gridCol w="1562100"/>
                <a:gridCol w="685800"/>
                <a:gridCol w="1219200"/>
                <a:gridCol w="1017588"/>
                <a:gridCol w="1049337"/>
                <a:gridCol w="1476375"/>
                <a:gridCol w="838200"/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Paper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Rand.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/ Det.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Sketch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Encode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Column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sparsity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Recovery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Approx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graphicFrame>
        <p:nvGraphicFramePr>
          <p:cNvPr id="52919" name="Group 695"/>
          <p:cNvGraphicFramePr>
            <a:graphicFrameLocks noGrp="1"/>
          </p:cNvGraphicFramePr>
          <p:nvPr/>
        </p:nvGraphicFramePr>
        <p:xfrm>
          <a:off x="762000" y="1295400"/>
          <a:ext cx="8382000" cy="4040442"/>
        </p:xfrm>
        <a:graphic>
          <a:graphicData uri="http://schemas.openxmlformats.org/drawingml/2006/table">
            <a:tbl>
              <a:tblPr/>
              <a:tblGrid>
                <a:gridCol w="1916113"/>
                <a:gridCol w="415925"/>
                <a:gridCol w="1266825"/>
                <a:gridCol w="1055687"/>
                <a:gridCol w="1087438"/>
                <a:gridCol w="1533525"/>
                <a:gridCol w="1106487"/>
              </a:tblGrid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Paper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R/D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Sketch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Encode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Column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sparsity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Recovery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Approx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59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[CCF’02],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[CM’06]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[CM’04]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l1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l1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[CRT’04]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[RV’05]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9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</a:tr>
              <a:tr h="2762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[GSTV’06]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[GSTV’07]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l1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[BGIKS’08]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19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l1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[GLR’08]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logn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logloglogn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kn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1-a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1-a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99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[NV’07], [DM’08], [NT’08], [BD’08], [GK’09],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nk log(n/k) * 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0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 n * 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910" name="Group 686"/>
          <p:cNvGraphicFramePr>
            <a:graphicFrameLocks noGrp="1"/>
          </p:cNvGraphicFramePr>
          <p:nvPr/>
        </p:nvGraphicFramePr>
        <p:xfrm>
          <a:off x="762000" y="5334000"/>
          <a:ext cx="8382000" cy="304800"/>
        </p:xfrm>
        <a:graphic>
          <a:graphicData uri="http://schemas.openxmlformats.org/drawingml/2006/table">
            <a:tbl>
              <a:tblPr/>
              <a:tblGrid>
                <a:gridCol w="1916113"/>
                <a:gridCol w="417512"/>
                <a:gridCol w="1263650"/>
                <a:gridCol w="1055688"/>
                <a:gridCol w="1089025"/>
                <a:gridCol w="1531937"/>
                <a:gridCol w="11080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[IR’08], [BIR’08],[BI’09]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 log(n/k)* 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l1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E314"/>
                    </a:solidFill>
                  </a:tcPr>
                </a:tc>
              </a:tr>
            </a:tbl>
          </a:graphicData>
        </a:graphic>
      </p:graphicFrame>
      <p:sp>
        <p:nvSpPr>
          <p:cNvPr id="52622" name="Rectangle 398"/>
          <p:cNvSpPr>
            <a:spLocks noChangeArrowheads="1"/>
          </p:cNvSpPr>
          <p:nvPr/>
        </p:nvSpPr>
        <p:spPr bwMode="auto">
          <a:xfrm>
            <a:off x="1600200" y="152400"/>
            <a:ext cx="1447800" cy="381000"/>
          </a:xfrm>
          <a:prstGeom prst="rect">
            <a:avLst/>
          </a:prstGeom>
          <a:solidFill>
            <a:srgbClr val="E30A1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Excellent</a:t>
            </a:r>
          </a:p>
        </p:txBody>
      </p:sp>
      <p:sp>
        <p:nvSpPr>
          <p:cNvPr id="52623" name="Text Box 399"/>
          <p:cNvSpPr txBox="1">
            <a:spLocks noChangeArrowheads="1"/>
          </p:cNvSpPr>
          <p:nvPr/>
        </p:nvSpPr>
        <p:spPr bwMode="auto">
          <a:xfrm>
            <a:off x="609600" y="152400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Scale: </a:t>
            </a:r>
          </a:p>
        </p:txBody>
      </p:sp>
      <p:sp>
        <p:nvSpPr>
          <p:cNvPr id="52624" name="Rectangle 400"/>
          <p:cNvSpPr>
            <a:spLocks noChangeArrowheads="1"/>
          </p:cNvSpPr>
          <p:nvPr/>
        </p:nvSpPr>
        <p:spPr bwMode="auto">
          <a:xfrm>
            <a:off x="2971800" y="152400"/>
            <a:ext cx="1447800" cy="381000"/>
          </a:xfrm>
          <a:prstGeom prst="rect">
            <a:avLst/>
          </a:prstGeom>
          <a:solidFill>
            <a:srgbClr val="EF961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Very Good</a:t>
            </a:r>
          </a:p>
        </p:txBody>
      </p:sp>
      <p:sp>
        <p:nvSpPr>
          <p:cNvPr id="52625" name="Rectangle 401"/>
          <p:cNvSpPr>
            <a:spLocks noChangeArrowheads="1"/>
          </p:cNvSpPr>
          <p:nvPr/>
        </p:nvSpPr>
        <p:spPr bwMode="auto">
          <a:xfrm>
            <a:off x="4419600" y="152400"/>
            <a:ext cx="1447800" cy="381000"/>
          </a:xfrm>
          <a:prstGeom prst="rect">
            <a:avLst/>
          </a:prstGeom>
          <a:solidFill>
            <a:srgbClr val="0AE31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Good</a:t>
            </a:r>
          </a:p>
        </p:txBody>
      </p:sp>
      <p:sp>
        <p:nvSpPr>
          <p:cNvPr id="52626" name="Rectangle 402"/>
          <p:cNvSpPr>
            <a:spLocks noChangeArrowheads="1"/>
          </p:cNvSpPr>
          <p:nvPr/>
        </p:nvSpPr>
        <p:spPr bwMode="auto">
          <a:xfrm>
            <a:off x="5867400" y="152400"/>
            <a:ext cx="1447800" cy="381000"/>
          </a:xfrm>
          <a:prstGeom prst="rect">
            <a:avLst/>
          </a:prstGeom>
          <a:solidFill>
            <a:srgbClr val="280E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Fair</a:t>
            </a:r>
          </a:p>
        </p:txBody>
      </p:sp>
      <p:sp>
        <p:nvSpPr>
          <p:cNvPr id="52837" name="Text Box 613"/>
          <p:cNvSpPr txBox="1">
            <a:spLocks noChangeArrowheads="1"/>
          </p:cNvSpPr>
          <p:nvPr/>
        </p:nvSpPr>
        <p:spPr bwMode="auto">
          <a:xfrm>
            <a:off x="7070725" y="4467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902" name="AutoShape 678"/>
          <p:cNvSpPr>
            <a:spLocks noChangeArrowheads="1"/>
          </p:cNvSpPr>
          <p:nvPr/>
        </p:nvSpPr>
        <p:spPr bwMode="auto">
          <a:xfrm>
            <a:off x="152400" y="54102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20" name="AutoShape 696"/>
          <p:cNvSpPr>
            <a:spLocks noChangeArrowheads="1"/>
          </p:cNvSpPr>
          <p:nvPr/>
        </p:nvSpPr>
        <p:spPr bwMode="auto">
          <a:xfrm>
            <a:off x="152400" y="42672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2925" name="Group 701"/>
          <p:cNvGraphicFramePr>
            <a:graphicFrameLocks noGrp="1"/>
          </p:cNvGraphicFramePr>
          <p:nvPr/>
        </p:nvGraphicFramePr>
        <p:xfrm>
          <a:off x="762000" y="5638800"/>
          <a:ext cx="8382000" cy="304800"/>
        </p:xfrm>
        <a:graphic>
          <a:graphicData uri="http://schemas.openxmlformats.org/drawingml/2006/table">
            <a:tbl>
              <a:tblPr/>
              <a:tblGrid>
                <a:gridCol w="1916113"/>
                <a:gridCol w="417512"/>
                <a:gridCol w="1263650"/>
                <a:gridCol w="1055688"/>
                <a:gridCol w="1089025"/>
                <a:gridCol w="1531937"/>
                <a:gridCol w="11080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[GLSP’09]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0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log(n/k)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</a:t>
                      </a:r>
                      <a:r>
                        <a:rPr kumimoji="0" lang="en-US" sz="13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endParaRPr kumimoji="0" lang="en-US" sz="13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F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log</a:t>
                      </a:r>
                      <a:r>
                        <a:rPr kumimoji="0" lang="en-US" sz="13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F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 log</a:t>
                      </a:r>
                      <a:r>
                        <a:rPr kumimoji="0" lang="en-US" sz="13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</a:t>
                      </a: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0A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l2 / 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961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00" y="6172200"/>
            <a:ext cx="6950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Caveats: (1) most “dominated” results not shown (2) only results for general vectors </a:t>
            </a:r>
            <a:r>
              <a:rPr lang="en-US" sz="1200" dirty="0" err="1" smtClean="0"/>
              <a:t>x</a:t>
            </a:r>
            <a:r>
              <a:rPr lang="en-US" sz="1200" dirty="0" smtClean="0"/>
              <a:t> are displayed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02" grpId="0" animBg="1"/>
      <p:bldP spid="529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Sparse recovery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000000"/>
                </a:solidFill>
              </a:rPr>
              <a:t>(approximation theory, statistical model selection, information-based complexity, learning Fourier </a:t>
            </a:r>
            <a:r>
              <a:rPr lang="en-US" sz="1800" dirty="0" err="1" smtClean="0">
                <a:solidFill>
                  <a:srgbClr val="000000"/>
                </a:solidFill>
              </a:rPr>
              <a:t>coeffs</a:t>
            </a:r>
            <a:r>
              <a:rPr lang="en-US" sz="1800" dirty="0" smtClean="0">
                <a:solidFill>
                  <a:srgbClr val="000000"/>
                </a:solidFill>
              </a:rPr>
              <a:t>, linear sketching, finite rate of innovation, </a:t>
            </a:r>
            <a:r>
              <a:rPr lang="en-US" sz="1800" b="1" dirty="0" smtClean="0">
                <a:solidFill>
                  <a:srgbClr val="000000"/>
                </a:solidFill>
              </a:rPr>
              <a:t>compressed sensing...)</a:t>
            </a:r>
            <a:endParaRPr lang="en-US" sz="18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086600" cy="5334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Setup: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Data/signal in </a:t>
            </a:r>
            <a:r>
              <a:rPr lang="en-US" sz="1600" dirty="0" err="1">
                <a:solidFill>
                  <a:schemeClr val="hlink"/>
                </a:solidFill>
              </a:rPr>
              <a:t>n</a:t>
            </a:r>
            <a:r>
              <a:rPr lang="en-US" sz="1600" dirty="0"/>
              <a:t>-dimensional space : </a:t>
            </a:r>
            <a:r>
              <a:rPr lang="en-US" sz="1600" dirty="0" err="1" smtClean="0">
                <a:solidFill>
                  <a:schemeClr val="hlink"/>
                </a:solidFill>
              </a:rPr>
              <a:t>x</a:t>
            </a:r>
            <a:endParaRPr lang="en-US" sz="1600" dirty="0" smtClean="0"/>
          </a:p>
          <a:p>
            <a:pPr lvl="1">
              <a:lnSpc>
                <a:spcPct val="90000"/>
              </a:lnSpc>
            </a:pPr>
            <a:r>
              <a:rPr lang="en-US" sz="1600" dirty="0"/>
              <a:t>Goal: compress </a:t>
            </a:r>
            <a:r>
              <a:rPr lang="en-US" sz="1600" dirty="0" err="1">
                <a:solidFill>
                  <a:schemeClr val="hlink"/>
                </a:solidFill>
              </a:rPr>
              <a:t>x</a:t>
            </a:r>
            <a:r>
              <a:rPr lang="en-US" sz="1600" dirty="0"/>
              <a:t> into a “sketch</a:t>
            </a:r>
            <a:r>
              <a:rPr lang="en-US" sz="1600" dirty="0" smtClean="0"/>
              <a:t>” or “measurement” </a:t>
            </a:r>
            <a:r>
              <a:rPr lang="en-US" sz="1600" dirty="0">
                <a:solidFill>
                  <a:schemeClr val="hlink"/>
                </a:solidFill>
              </a:rPr>
              <a:t>Ax</a:t>
            </a:r>
            <a:r>
              <a:rPr lang="en-US" sz="1600" dirty="0"/>
              <a:t> ,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dirty="0"/>
              <a:t>     where </a:t>
            </a:r>
            <a:r>
              <a:rPr lang="en-US" sz="1600" dirty="0">
                <a:solidFill>
                  <a:schemeClr val="hlink"/>
                </a:solidFill>
              </a:rPr>
              <a:t>A</a:t>
            </a:r>
            <a:r>
              <a:rPr lang="en-US" sz="1600" dirty="0"/>
              <a:t> is a </a:t>
            </a:r>
            <a:r>
              <a:rPr lang="en-US" sz="1600" dirty="0" err="1">
                <a:solidFill>
                  <a:schemeClr val="hlink"/>
                </a:solidFill>
              </a:rPr>
              <a:t>m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>
                <a:solidFill>
                  <a:schemeClr val="hlink"/>
                </a:solidFill>
              </a:rPr>
              <a:t>x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</a:rPr>
              <a:t>n</a:t>
            </a:r>
            <a:r>
              <a:rPr lang="en-US" sz="1600" dirty="0" smtClean="0">
                <a:solidFill>
                  <a:schemeClr val="hlink"/>
                </a:solidFill>
              </a:rPr>
              <a:t> </a:t>
            </a:r>
            <a:r>
              <a:rPr lang="en-US" sz="1600" dirty="0" smtClean="0"/>
              <a:t>matrix, </a:t>
            </a:r>
            <a:r>
              <a:rPr lang="en-US" sz="1600" dirty="0" err="1">
                <a:solidFill>
                  <a:schemeClr val="hlink"/>
                </a:solidFill>
              </a:rPr>
              <a:t>m</a:t>
            </a:r>
            <a:r>
              <a:rPr lang="en-US" sz="1600" dirty="0">
                <a:solidFill>
                  <a:schemeClr val="hlink"/>
                </a:solidFill>
              </a:rPr>
              <a:t> &lt;&lt; </a:t>
            </a:r>
            <a:r>
              <a:rPr lang="en-US" sz="1600" dirty="0" err="1">
                <a:solidFill>
                  <a:schemeClr val="hlink"/>
                </a:solidFill>
              </a:rPr>
              <a:t>n</a:t>
            </a:r>
            <a:r>
              <a:rPr lang="en-US" sz="1600" dirty="0"/>
              <a:t> </a:t>
            </a:r>
            <a:endParaRPr lang="en-US" sz="16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 smtClean="0"/>
              <a:t>Stable recovery: </a:t>
            </a:r>
            <a:r>
              <a:rPr lang="en-US" sz="1600" dirty="0" smtClean="0"/>
              <a:t>want </a:t>
            </a:r>
            <a:r>
              <a:rPr lang="en-US" sz="1600" dirty="0"/>
              <a:t>to recover an “approximation” </a:t>
            </a:r>
            <a:r>
              <a:rPr lang="en-US" sz="1600" dirty="0" err="1">
                <a:solidFill>
                  <a:schemeClr val="hlink"/>
                </a:solidFill>
              </a:rPr>
              <a:t>x</a:t>
            </a:r>
            <a:r>
              <a:rPr lang="en-US" sz="1600" dirty="0">
                <a:solidFill>
                  <a:schemeClr val="hlink"/>
                </a:solidFill>
              </a:rPr>
              <a:t>*</a:t>
            </a:r>
            <a:r>
              <a:rPr lang="en-US" sz="1600" dirty="0"/>
              <a:t> of </a:t>
            </a:r>
            <a:r>
              <a:rPr lang="en-US" sz="1600" dirty="0" err="1">
                <a:solidFill>
                  <a:schemeClr val="hlink"/>
                </a:solidFill>
              </a:rPr>
              <a:t>x</a:t>
            </a:r>
            <a:r>
              <a:rPr lang="en-US" sz="1600" dirty="0">
                <a:solidFill>
                  <a:schemeClr val="hlink"/>
                </a:solidFill>
              </a:rPr>
              <a:t> </a:t>
            </a:r>
          </a:p>
          <a:p>
            <a:pPr marL="685800" lvl="1">
              <a:lnSpc>
                <a:spcPct val="90000"/>
              </a:lnSpc>
            </a:pPr>
            <a:r>
              <a:rPr lang="en-US" sz="1800" dirty="0" err="1"/>
              <a:t>Sparsity</a:t>
            </a:r>
            <a:r>
              <a:rPr lang="en-US" sz="1800" dirty="0"/>
              <a:t> parameter </a:t>
            </a:r>
            <a:r>
              <a:rPr lang="en-US" sz="1800" dirty="0" err="1">
                <a:solidFill>
                  <a:schemeClr val="hlink"/>
                </a:solidFill>
              </a:rPr>
              <a:t>k</a:t>
            </a:r>
            <a:endParaRPr lang="en-US" sz="1800" dirty="0">
              <a:solidFill>
                <a:schemeClr val="hlink"/>
              </a:solidFill>
            </a:endParaRPr>
          </a:p>
          <a:p>
            <a:pPr marL="685800" lvl="1">
              <a:lnSpc>
                <a:spcPct val="90000"/>
              </a:lnSpc>
            </a:pPr>
            <a:r>
              <a:rPr lang="en-US" sz="1800" dirty="0"/>
              <a:t>Informally: want to recover largest</a:t>
            </a:r>
            <a:r>
              <a:rPr lang="en-US" sz="1800" dirty="0" smtClean="0"/>
              <a:t> </a:t>
            </a:r>
            <a:r>
              <a:rPr lang="en-US" sz="1800" dirty="0" err="1">
                <a:solidFill>
                  <a:schemeClr val="hlink"/>
                </a:solidFill>
              </a:rPr>
              <a:t>k</a:t>
            </a:r>
            <a:r>
              <a:rPr lang="en-US" sz="1800" dirty="0" smtClean="0"/>
              <a:t> </a:t>
            </a:r>
            <a:r>
              <a:rPr lang="en-US" sz="1800" dirty="0"/>
              <a:t>coordinates of </a:t>
            </a:r>
            <a:r>
              <a:rPr lang="en-US" sz="1800" dirty="0" err="1">
                <a:solidFill>
                  <a:schemeClr val="hlink"/>
                </a:solidFill>
              </a:rPr>
              <a:t>x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endParaRPr lang="en-US" sz="1800" dirty="0"/>
          </a:p>
          <a:p>
            <a:pPr marL="685800" lvl="1">
              <a:lnSpc>
                <a:spcPct val="90000"/>
              </a:lnSpc>
            </a:pPr>
            <a:r>
              <a:rPr lang="en-US" sz="1800" dirty="0" smtClean="0"/>
              <a:t>Formally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l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1800" dirty="0" err="1" smtClean="0">
                <a:solidFill>
                  <a:srgbClr val="FF0000"/>
                </a:solidFill>
              </a:rPr>
              <a:t>/l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q</a:t>
            </a:r>
            <a:r>
              <a:rPr lang="en-US" sz="1800" dirty="0" smtClean="0">
                <a:solidFill>
                  <a:srgbClr val="FF0000"/>
                </a:solidFill>
              </a:rPr>
              <a:t> guarantee</a:t>
            </a:r>
            <a:r>
              <a:rPr lang="en-US" sz="1800" dirty="0" smtClean="0"/>
              <a:t>. I.e. </a:t>
            </a:r>
            <a:r>
              <a:rPr lang="en-US" sz="1800" dirty="0"/>
              <a:t>want </a:t>
            </a:r>
            <a:r>
              <a:rPr lang="en-US" sz="1800" dirty="0" err="1">
                <a:solidFill>
                  <a:schemeClr val="hlink"/>
                </a:solidFill>
              </a:rPr>
              <a:t>x</a:t>
            </a:r>
            <a:r>
              <a:rPr lang="en-US" sz="1800" dirty="0">
                <a:solidFill>
                  <a:schemeClr val="hlink"/>
                </a:solidFill>
              </a:rPr>
              <a:t>*</a:t>
            </a:r>
            <a:r>
              <a:rPr lang="en-US" sz="1800" dirty="0"/>
              <a:t> such that </a:t>
            </a:r>
          </a:p>
          <a:p>
            <a:pPr marL="1085850" lvl="2" algn="ctr">
              <a:lnSpc>
                <a:spcPct val="90000"/>
              </a:lnSpc>
              <a:buFontTx/>
              <a:buNone/>
            </a:pPr>
            <a:r>
              <a:rPr lang="en-US" sz="1400" dirty="0">
                <a:solidFill>
                  <a:schemeClr val="hlink"/>
                </a:solidFill>
              </a:rPr>
              <a:t>||</a:t>
            </a:r>
            <a:r>
              <a:rPr lang="en-US" sz="1400" dirty="0" err="1">
                <a:solidFill>
                  <a:schemeClr val="hlink"/>
                </a:solidFill>
              </a:rPr>
              <a:t>x</a:t>
            </a:r>
            <a:r>
              <a:rPr lang="en-US" sz="1400" dirty="0">
                <a:solidFill>
                  <a:schemeClr val="hlink"/>
                </a:solidFill>
              </a:rPr>
              <a:t>*-</a:t>
            </a:r>
            <a:r>
              <a:rPr lang="en-US" sz="1400" dirty="0" err="1">
                <a:solidFill>
                  <a:schemeClr val="hlink"/>
                </a:solidFill>
              </a:rPr>
              <a:t>x||</a:t>
            </a:r>
            <a:r>
              <a:rPr lang="en-US" sz="1400" baseline="-25000" dirty="0" err="1">
                <a:solidFill>
                  <a:schemeClr val="hlink"/>
                </a:solidFill>
              </a:rPr>
              <a:t>p</a:t>
            </a:r>
            <a:r>
              <a:rPr lang="en-US" sz="1400" dirty="0" err="1">
                <a:solidFill>
                  <a:schemeClr val="hlink"/>
                </a:solidFill>
                <a:sym typeface="Symbol" charset="2"/>
              </a:rPr>
              <a:t></a:t>
            </a:r>
            <a:r>
              <a:rPr lang="en-US" sz="1400" dirty="0">
                <a:solidFill>
                  <a:schemeClr val="hlink"/>
                </a:solidFill>
                <a:sym typeface="Symbol" charset="2"/>
              </a:rPr>
              <a:t> </a:t>
            </a:r>
            <a:r>
              <a:rPr lang="en-US" sz="1400" dirty="0" err="1">
                <a:solidFill>
                  <a:schemeClr val="hlink"/>
                </a:solidFill>
                <a:sym typeface="Symbol" charset="2"/>
              </a:rPr>
              <a:t>C(k</a:t>
            </a:r>
            <a:r>
              <a:rPr lang="en-US" sz="1400" dirty="0">
                <a:solidFill>
                  <a:schemeClr val="hlink"/>
                </a:solidFill>
                <a:sym typeface="Symbol" charset="2"/>
              </a:rPr>
              <a:t>)  min</a:t>
            </a:r>
            <a:r>
              <a:rPr lang="en-US" sz="1400" baseline="-25000" dirty="0">
                <a:solidFill>
                  <a:schemeClr val="hlink"/>
                </a:solidFill>
                <a:sym typeface="Symbol" charset="2"/>
              </a:rPr>
              <a:t>x’</a:t>
            </a:r>
            <a:r>
              <a:rPr lang="en-US" sz="1400" dirty="0">
                <a:solidFill>
                  <a:schemeClr val="hlink"/>
                </a:solidFill>
                <a:sym typeface="Symbol" charset="2"/>
              </a:rPr>
              <a:t> ||</a:t>
            </a:r>
            <a:r>
              <a:rPr lang="en-US" sz="1400" dirty="0" err="1">
                <a:solidFill>
                  <a:schemeClr val="hlink"/>
                </a:solidFill>
                <a:sym typeface="Symbol" charset="2"/>
              </a:rPr>
              <a:t>x’-x||</a:t>
            </a:r>
            <a:r>
              <a:rPr lang="en-US" sz="1400" baseline="-25000" dirty="0" err="1">
                <a:solidFill>
                  <a:schemeClr val="hlink"/>
                </a:solidFill>
              </a:rPr>
              <a:t>q</a:t>
            </a:r>
            <a:r>
              <a:rPr lang="en-US" sz="1400" baseline="-25000" dirty="0">
                <a:solidFill>
                  <a:schemeClr val="hlink"/>
                </a:solidFill>
              </a:rPr>
              <a:t> </a:t>
            </a:r>
          </a:p>
          <a:p>
            <a:pPr marL="1085850" lvl="2">
              <a:lnSpc>
                <a:spcPct val="90000"/>
              </a:lnSpc>
              <a:buFontTx/>
              <a:buNone/>
            </a:pPr>
            <a:r>
              <a:rPr lang="en-US" sz="1800" dirty="0"/>
              <a:t>     over all </a:t>
            </a:r>
            <a:r>
              <a:rPr lang="en-US" sz="1800" dirty="0" err="1">
                <a:solidFill>
                  <a:schemeClr val="hlink"/>
                </a:solidFill>
              </a:rPr>
              <a:t>x</a:t>
            </a:r>
            <a:r>
              <a:rPr lang="en-US" sz="1800" dirty="0">
                <a:solidFill>
                  <a:schemeClr val="hlink"/>
                </a:solidFill>
              </a:rPr>
              <a:t>’</a:t>
            </a:r>
            <a:r>
              <a:rPr lang="en-US" sz="1800" dirty="0"/>
              <a:t> that are </a:t>
            </a:r>
            <a:r>
              <a:rPr lang="en-US" sz="1800" dirty="0" err="1">
                <a:solidFill>
                  <a:schemeClr val="hlink"/>
                </a:solidFill>
              </a:rPr>
              <a:t>k</a:t>
            </a:r>
            <a:r>
              <a:rPr lang="en-US" sz="1800" dirty="0"/>
              <a:t>-sparse (at most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</a:rPr>
              <a:t>k</a:t>
            </a:r>
            <a:r>
              <a:rPr lang="en-US" sz="1800" dirty="0"/>
              <a:t> non-zero entries)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Want: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Good compression (small </a:t>
            </a:r>
            <a:r>
              <a:rPr lang="en-US" sz="1600" dirty="0" err="1">
                <a:solidFill>
                  <a:schemeClr val="hlink"/>
                </a:solidFill>
              </a:rPr>
              <a:t>m</a:t>
            </a:r>
            <a:r>
              <a:rPr lang="en-US" sz="1600" dirty="0">
                <a:solidFill>
                  <a:schemeClr val="hlink"/>
                </a:solidFill>
              </a:rPr>
              <a:t>=</a:t>
            </a:r>
            <a:r>
              <a:rPr lang="en-US" sz="1600" dirty="0" err="1">
                <a:solidFill>
                  <a:schemeClr val="hlink"/>
                </a:solidFill>
              </a:rPr>
              <a:t>m(k,n</a:t>
            </a:r>
            <a:r>
              <a:rPr lang="en-US" sz="1600" dirty="0">
                <a:solidFill>
                  <a:schemeClr val="hlink"/>
                </a:solidFill>
              </a:rPr>
              <a:t>)</a:t>
            </a:r>
            <a:r>
              <a:rPr lang="en-US" sz="16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Efficient algorithms for encoding and recovery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Useful </a:t>
            </a:r>
            <a:r>
              <a:rPr lang="en-US" sz="1800" dirty="0" smtClean="0"/>
              <a:t>for compressed sensing of signals, data stream algorithms, genetic experiment pooling etc etc….	</a:t>
            </a:r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6383338" y="1828800"/>
            <a:ext cx="2760662" cy="1371600"/>
            <a:chOff x="3888" y="1238"/>
            <a:chExt cx="1739" cy="864"/>
          </a:xfrm>
        </p:grpSpPr>
        <p:sp>
          <p:nvSpPr>
            <p:cNvPr id="72709" name="AutoShape 5"/>
            <p:cNvSpPr>
              <a:spLocks noChangeArrowheads="1"/>
            </p:cNvSpPr>
            <p:nvPr/>
          </p:nvSpPr>
          <p:spPr bwMode="auto">
            <a:xfrm>
              <a:off x="3888" y="1238"/>
              <a:ext cx="912" cy="48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0" name="AutoShape 6"/>
            <p:cNvSpPr>
              <a:spLocks noChangeArrowheads="1"/>
            </p:cNvSpPr>
            <p:nvPr/>
          </p:nvSpPr>
          <p:spPr bwMode="auto">
            <a:xfrm>
              <a:off x="4944" y="1238"/>
              <a:ext cx="192" cy="86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1" name="AutoShape 7"/>
            <p:cNvSpPr>
              <a:spLocks noChangeArrowheads="1"/>
            </p:cNvSpPr>
            <p:nvPr/>
          </p:nvSpPr>
          <p:spPr bwMode="auto">
            <a:xfrm>
              <a:off x="5328" y="1238"/>
              <a:ext cx="240" cy="48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2" name="Text Box 8"/>
            <p:cNvSpPr txBox="1">
              <a:spLocks noChangeArrowheads="1"/>
            </p:cNvSpPr>
            <p:nvPr/>
          </p:nvSpPr>
          <p:spPr bwMode="auto">
            <a:xfrm>
              <a:off x="5136" y="1382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=</a:t>
              </a:r>
            </a:p>
          </p:txBody>
        </p:sp>
        <p:sp>
          <p:nvSpPr>
            <p:cNvPr id="72713" name="Text Box 9"/>
            <p:cNvSpPr txBox="1">
              <a:spLocks noChangeArrowheads="1"/>
            </p:cNvSpPr>
            <p:nvPr/>
          </p:nvSpPr>
          <p:spPr bwMode="auto">
            <a:xfrm>
              <a:off x="4224" y="1364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  <a:endParaRPr lang="en-US"/>
            </a:p>
          </p:txBody>
        </p:sp>
        <p:sp>
          <p:nvSpPr>
            <p:cNvPr id="72714" name="Text Box 10"/>
            <p:cNvSpPr txBox="1">
              <a:spLocks noChangeArrowheads="1"/>
            </p:cNvSpPr>
            <p:nvPr/>
          </p:nvSpPr>
          <p:spPr bwMode="auto">
            <a:xfrm>
              <a:off x="4944" y="150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x</a:t>
              </a:r>
              <a:endParaRPr lang="en-US"/>
            </a:p>
          </p:txBody>
        </p:sp>
        <p:sp>
          <p:nvSpPr>
            <p:cNvPr id="72715" name="Text Box 11"/>
            <p:cNvSpPr txBox="1">
              <a:spLocks noChangeArrowheads="1"/>
            </p:cNvSpPr>
            <p:nvPr/>
          </p:nvSpPr>
          <p:spPr bwMode="auto">
            <a:xfrm>
              <a:off x="5280" y="1334"/>
              <a:ext cx="3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 Ax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Constructing matrix </a:t>
            </a:r>
            <a:r>
              <a:rPr lang="en-US" dirty="0">
                <a:solidFill>
                  <a:schemeClr val="hlink"/>
                </a:solidFill>
              </a:rPr>
              <a:t>A</a:t>
            </a:r>
            <a:endParaRPr lang="en-US" dirty="0"/>
          </a:p>
        </p:txBody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“Most” matrices </a:t>
            </a:r>
            <a:r>
              <a:rPr lang="en-US" sz="2400" dirty="0">
                <a:solidFill>
                  <a:schemeClr val="hlink"/>
                </a:solidFill>
              </a:rPr>
              <a:t>A</a:t>
            </a:r>
            <a:r>
              <a:rPr lang="en-US" sz="2400" dirty="0"/>
              <a:t> work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Dense matrices:</a:t>
            </a:r>
            <a:r>
              <a:rPr lang="en-US" sz="20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Compressed sensing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Sparse </a:t>
            </a:r>
            <a:r>
              <a:rPr lang="en-US" sz="2000" dirty="0"/>
              <a:t>matrices: 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1600" dirty="0" smtClean="0"/>
              <a:t>Streaming algorithms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Coding theory (LDPC)</a:t>
            </a:r>
            <a:endParaRPr lang="en-US" sz="1600" dirty="0" smtClean="0"/>
          </a:p>
          <a:p>
            <a:pPr lvl="2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  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“Traditional” tradeoffs: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Sparse: computationally more efficient, explicit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Dense: </a:t>
            </a:r>
            <a:r>
              <a:rPr lang="en-US" sz="2000" dirty="0" smtClean="0"/>
              <a:t>shorter sketches, i.e. </a:t>
            </a:r>
            <a:r>
              <a:rPr lang="en-US" sz="2000" dirty="0" err="1" smtClean="0">
                <a:solidFill>
                  <a:srgbClr val="4597A0"/>
                </a:solidFill>
              </a:rPr>
              <a:t>k</a:t>
            </a:r>
            <a:r>
              <a:rPr lang="en-US" sz="2000" dirty="0" smtClean="0">
                <a:solidFill>
                  <a:srgbClr val="4597A0"/>
                </a:solidFill>
              </a:rPr>
              <a:t> </a:t>
            </a:r>
            <a:r>
              <a:rPr lang="en-US" sz="2000" dirty="0" err="1" smtClean="0">
                <a:solidFill>
                  <a:srgbClr val="4597A0"/>
                </a:solidFill>
              </a:rPr>
              <a:t>log(n/k</a:t>
            </a:r>
            <a:r>
              <a:rPr lang="en-US" sz="2000" dirty="0" smtClean="0">
                <a:solidFill>
                  <a:srgbClr val="4597A0"/>
                </a:solidFill>
              </a:rPr>
              <a:t>)</a:t>
            </a:r>
            <a:r>
              <a:rPr lang="en-US" sz="2000" dirty="0" smtClean="0"/>
              <a:t> </a:t>
            </a:r>
            <a:r>
              <a:rPr lang="en-US" sz="1600" dirty="0" smtClean="0"/>
              <a:t>[Candes-Romberg-Tao’04]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Recent results:</a:t>
            </a:r>
            <a:r>
              <a:rPr lang="en-US" sz="2400" dirty="0" smtClean="0"/>
              <a:t> efficient and measurement-optimal 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</p:txBody>
      </p:sp>
      <p:pic>
        <p:nvPicPr>
          <p:cNvPr id="76804" name="Picture 1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676400"/>
            <a:ext cx="33147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10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819400"/>
            <a:ext cx="3302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6" name="Rectangle 1030"/>
          <p:cNvSpPr>
            <a:spLocks noChangeArrowheads="1"/>
          </p:cNvSpPr>
          <p:nvPr/>
        </p:nvSpPr>
        <p:spPr bwMode="auto">
          <a:xfrm>
            <a:off x="6130925" y="34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for Sparse 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Sketching/streaming </a:t>
            </a:r>
            <a:r>
              <a:rPr lang="en-US" sz="2286" dirty="0" smtClean="0"/>
              <a:t>[Charikar-Chen-Colton’02, Estan-Varghese’03, Cormode-Muthukrishnan’04]</a:t>
            </a:r>
          </a:p>
          <a:p>
            <a:r>
              <a:rPr lang="en-US" dirty="0" smtClean="0"/>
              <a:t>LDPC</a:t>
            </a:r>
            <a:r>
              <a:rPr lang="en-US" dirty="0" smtClean="0"/>
              <a:t>-like</a:t>
            </a:r>
            <a:r>
              <a:rPr lang="en-US" sz="2400" dirty="0" smtClean="0"/>
              <a:t>: [Xu-Hassibi’07, Indyk’08, Jafarpour-Xu-Hassibi-Calderbank’08</a:t>
            </a:r>
            <a:r>
              <a:rPr lang="en-US" sz="2400" dirty="0" smtClean="0"/>
              <a:t>]</a:t>
            </a:r>
            <a:endParaRPr lang="en-US" sz="2400" dirty="0" smtClean="0"/>
          </a:p>
          <a:p>
            <a:r>
              <a:rPr lang="en-US" dirty="0" smtClean="0"/>
              <a:t>L1 </a:t>
            </a:r>
            <a:r>
              <a:rPr lang="en-US" dirty="0" smtClean="0"/>
              <a:t>minimization</a:t>
            </a:r>
            <a:r>
              <a:rPr lang="en-US" dirty="0" smtClean="0"/>
              <a:t>: </a:t>
            </a:r>
            <a:r>
              <a:rPr lang="en-US" sz="2400" dirty="0" smtClean="0"/>
              <a:t>[</a:t>
            </a:r>
            <a:r>
              <a:rPr lang="en-US" sz="2400" dirty="0" smtClean="0"/>
              <a:t>Berinde-Gilbert-Indyk-Karloff-Strauss’</a:t>
            </a:r>
            <a:r>
              <a:rPr lang="en-US" sz="2400" dirty="0" smtClean="0"/>
              <a:t>08,Wang</a:t>
            </a:r>
            <a:r>
              <a:rPr lang="en-US" sz="2400" dirty="0" smtClean="0"/>
              <a:t>-Wainwright-Ramchandran’08</a:t>
            </a:r>
            <a:r>
              <a:rPr lang="en-US" sz="2400" dirty="0" smtClean="0"/>
              <a:t>]</a:t>
            </a:r>
          </a:p>
          <a:p>
            <a:r>
              <a:rPr lang="en-US" dirty="0" smtClean="0"/>
              <a:t>Message </a:t>
            </a:r>
            <a:r>
              <a:rPr lang="en-US" dirty="0" smtClean="0"/>
              <a:t>passing: </a:t>
            </a:r>
            <a:r>
              <a:rPr lang="en-US" sz="2400" dirty="0" smtClean="0"/>
              <a:t>[Sarvotham-Baron-Baraniuk’06,’08, Lu-</a:t>
            </a:r>
            <a:r>
              <a:rPr lang="en-US" sz="2400" dirty="0" err="1" smtClean="0"/>
              <a:t>Montanari</a:t>
            </a:r>
            <a:r>
              <a:rPr lang="en-US" sz="2400" dirty="0" smtClean="0"/>
              <a:t>- Prabhakar’</a:t>
            </a:r>
            <a:r>
              <a:rPr lang="en-US" sz="2400" dirty="0" smtClean="0"/>
              <a:t>08, Akcakaya-Tarokh’11]</a:t>
            </a:r>
          </a:p>
          <a:p>
            <a:r>
              <a:rPr lang="en-US" dirty="0" smtClean="0"/>
              <a:t>Matching pursuit*: </a:t>
            </a:r>
            <a:r>
              <a:rPr lang="en-US" sz="2400" dirty="0" smtClean="0"/>
              <a:t>[Indyk-Ruzic’08, Berinde-Indyk-Ruzic’08, Berinde-Indyk’09, Gilbert-Lu-Porat-Strauss’10]</a:t>
            </a:r>
          </a:p>
          <a:p>
            <a:r>
              <a:rPr lang="en-US" dirty="0" smtClean="0"/>
              <a:t>Surveys:</a:t>
            </a:r>
          </a:p>
          <a:p>
            <a:pPr lvl="1"/>
            <a:r>
              <a:rPr lang="en-US" sz="2400" dirty="0" smtClean="0"/>
              <a:t>A</a:t>
            </a:r>
            <a:r>
              <a:rPr lang="en-US" sz="2400" dirty="0" smtClean="0"/>
              <a:t>. Gilbert, P. </a:t>
            </a:r>
            <a:r>
              <a:rPr lang="en-US" sz="2400" dirty="0" smtClean="0"/>
              <a:t>Indyk</a:t>
            </a:r>
            <a:r>
              <a:rPr lang="en-U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smtClean="0"/>
              <a:t>Proceedings of IEEE, June </a:t>
            </a:r>
            <a:r>
              <a:rPr lang="en-US" sz="2400" dirty="0" smtClean="0"/>
              <a:t>2010</a:t>
            </a:r>
          </a:p>
          <a:p>
            <a:pPr lvl="1"/>
            <a:r>
              <a:rPr lang="en-US" sz="2400" dirty="0" smtClean="0"/>
              <a:t>V. </a:t>
            </a:r>
            <a:r>
              <a:rPr lang="en-US" sz="2400" dirty="0" err="1" smtClean="0"/>
              <a:t>Cevher</a:t>
            </a:r>
            <a:r>
              <a:rPr lang="en-US" sz="2400" dirty="0" smtClean="0"/>
              <a:t>, P. Indyk, L. </a:t>
            </a:r>
            <a:r>
              <a:rPr lang="en-US" sz="2400" dirty="0" err="1" smtClean="0"/>
              <a:t>Carin</a:t>
            </a:r>
            <a:r>
              <a:rPr lang="en-US" sz="2400" dirty="0" smtClean="0"/>
              <a:t>, and R. </a:t>
            </a:r>
            <a:r>
              <a:rPr lang="en-US" sz="2400" dirty="0" err="1" smtClean="0"/>
              <a:t>Baraniuk</a:t>
            </a:r>
            <a:r>
              <a:rPr lang="en-US" sz="2400" dirty="0" smtClean="0"/>
              <a:t>.</a:t>
            </a:r>
            <a:r>
              <a:rPr lang="en-US" sz="2400" dirty="0" smtClean="0"/>
              <a:t> IEEE </a:t>
            </a:r>
            <a:r>
              <a:rPr lang="en-US" sz="2400" dirty="0" smtClean="0"/>
              <a:t>Signal Processing Magazine, 26, 2010.</a:t>
            </a:r>
            <a:r>
              <a:rPr lang="en-US" sz="2400" i="1" dirty="0" smtClean="0"/>
              <a:t>	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248400"/>
            <a:ext cx="8074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z="1800" dirty="0" smtClean="0"/>
              <a:t>N</a:t>
            </a:r>
            <a:r>
              <a:rPr lang="en-US" sz="1800" dirty="0" smtClean="0"/>
              <a:t>ear-linear time (or better),   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</a:rPr>
              <a:t>O(k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5">
                    <a:lumMod val="50000"/>
                  </a:schemeClr>
                </a:solidFill>
              </a:rPr>
              <a:t>log(n/k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)) </a:t>
            </a:r>
            <a:r>
              <a:rPr lang="en-US" sz="1800" dirty="0" smtClean="0"/>
              <a:t>, stable recovery (l1/l1 guarantee)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6705600" cy="4648200"/>
          </a:xfrm>
        </p:spPr>
        <p:txBody>
          <a:bodyPr/>
          <a:lstStyle/>
          <a:p>
            <a:r>
              <a:rPr lang="en-US" sz="1800" dirty="0">
                <a:solidFill>
                  <a:schemeClr val="accent2"/>
                </a:solidFill>
              </a:rPr>
              <a:t>Restricted </a:t>
            </a:r>
            <a:r>
              <a:rPr lang="en-US" sz="1800" dirty="0" err="1">
                <a:solidFill>
                  <a:schemeClr val="accent2"/>
                </a:solidFill>
              </a:rPr>
              <a:t>Isometry</a:t>
            </a:r>
            <a:r>
              <a:rPr lang="en-US" sz="1800" dirty="0">
                <a:solidFill>
                  <a:schemeClr val="accent2"/>
                </a:solidFill>
              </a:rPr>
              <a:t> Property (RIP) </a:t>
            </a:r>
            <a:r>
              <a:rPr lang="en-US" sz="1800" dirty="0"/>
              <a:t>[Candes-Tao’04] </a:t>
            </a:r>
            <a:endParaRPr lang="en-US" sz="1800" dirty="0">
              <a:solidFill>
                <a:schemeClr val="hlink"/>
              </a:solidFill>
            </a:endParaRPr>
          </a:p>
          <a:p>
            <a:pPr algn="ctr">
              <a:buFontTx/>
              <a:buNone/>
            </a:pPr>
            <a:r>
              <a:rPr lang="en-US" sz="1800" dirty="0"/>
              <a:t> </a:t>
            </a:r>
            <a:r>
              <a:rPr lang="en-US" sz="1800" dirty="0" err="1">
                <a:solidFill>
                  <a:schemeClr val="hlink"/>
                </a:solidFill>
                <a:sym typeface="Symbol" charset="2"/>
              </a:rPr>
              <a:t></a:t>
            </a:r>
            <a:r>
              <a:rPr lang="en-US" sz="1800" dirty="0"/>
              <a:t> is </a:t>
            </a:r>
            <a:r>
              <a:rPr lang="en-US" sz="1800" dirty="0" err="1">
                <a:solidFill>
                  <a:srgbClr val="CF1919"/>
                </a:solidFill>
              </a:rPr>
              <a:t>k</a:t>
            </a:r>
            <a:r>
              <a:rPr lang="en-US" sz="1800" dirty="0"/>
              <a:t>-sparse  </a:t>
            </a:r>
            <a:r>
              <a:rPr lang="en-US" sz="1800" dirty="0" err="1">
                <a:sym typeface="Symbol" charset="2"/>
              </a:rPr>
              <a:t>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hlink"/>
                </a:solidFill>
                <a:sym typeface="Symbol" charset="2"/>
              </a:rPr>
              <a:t>||||</a:t>
            </a:r>
            <a:r>
              <a:rPr lang="en-US" sz="1800" baseline="-25000" dirty="0">
                <a:solidFill>
                  <a:schemeClr val="hlink"/>
                </a:solidFill>
              </a:rPr>
              <a:t>2</a:t>
            </a:r>
            <a:r>
              <a:rPr lang="en-US" sz="1800" dirty="0">
                <a:solidFill>
                  <a:schemeClr val="hlink"/>
                </a:solidFill>
                <a:sym typeface="Symbol" charset="2"/>
              </a:rPr>
              <a:t> </a:t>
            </a:r>
            <a:r>
              <a:rPr lang="en-US" sz="1800" dirty="0">
                <a:solidFill>
                  <a:schemeClr val="hlink"/>
                </a:solidFill>
              </a:rPr>
              <a:t>||A</a:t>
            </a:r>
            <a:r>
              <a:rPr lang="en-US" sz="1800" dirty="0">
                <a:solidFill>
                  <a:schemeClr val="hlink"/>
                </a:solidFill>
                <a:sym typeface="Symbol" charset="2"/>
              </a:rPr>
              <a:t></a:t>
            </a:r>
            <a:r>
              <a:rPr lang="en-US" sz="1800" dirty="0">
                <a:solidFill>
                  <a:schemeClr val="hlink"/>
                </a:solidFill>
              </a:rPr>
              <a:t>||</a:t>
            </a:r>
            <a:r>
              <a:rPr lang="en-US" sz="1800" baseline="-25000" dirty="0">
                <a:solidFill>
                  <a:schemeClr val="hlink"/>
                </a:solidFill>
              </a:rPr>
              <a:t>2 </a:t>
            </a:r>
            <a:r>
              <a:rPr lang="en-US" sz="1800" dirty="0" err="1">
                <a:solidFill>
                  <a:schemeClr val="hlink"/>
                </a:solidFill>
                <a:sym typeface="Symbol" charset="2"/>
              </a:rPr>
              <a:t></a:t>
            </a:r>
            <a:r>
              <a:rPr lang="en-US" sz="1800" dirty="0">
                <a:solidFill>
                  <a:schemeClr val="hlink"/>
                </a:solidFill>
                <a:sym typeface="Symbol" charset="2"/>
              </a:rPr>
              <a:t> </a:t>
            </a:r>
            <a:r>
              <a:rPr lang="en-US" sz="1800" dirty="0">
                <a:solidFill>
                  <a:srgbClr val="CF1919"/>
                </a:solidFill>
                <a:sym typeface="Symbol" charset="2"/>
              </a:rPr>
              <a:t>C</a:t>
            </a:r>
            <a:r>
              <a:rPr lang="en-US" sz="1800" dirty="0">
                <a:solidFill>
                  <a:schemeClr val="hlink"/>
                </a:solidFill>
                <a:sym typeface="Symbol" charset="2"/>
              </a:rPr>
              <a:t> ||||</a:t>
            </a:r>
            <a:r>
              <a:rPr lang="en-US" sz="1800" baseline="-25000" dirty="0">
                <a:solidFill>
                  <a:schemeClr val="hlink"/>
                </a:solidFill>
              </a:rPr>
              <a:t>2</a:t>
            </a:r>
          </a:p>
          <a:p>
            <a:r>
              <a:rPr lang="en-US" sz="1800" dirty="0"/>
              <a:t>Holds </a:t>
            </a:r>
            <a:r>
              <a:rPr lang="en-US" sz="1800" dirty="0" err="1"/>
              <a:t>w.h.p</a:t>
            </a:r>
            <a:r>
              <a:rPr lang="en-US" sz="1800" dirty="0"/>
              <a:t>. for:</a:t>
            </a:r>
          </a:p>
          <a:p>
            <a:pPr lvl="1"/>
            <a:r>
              <a:rPr lang="en-US" sz="1600" dirty="0"/>
              <a:t>Random Gaussian/Bernoulli: </a:t>
            </a:r>
            <a:r>
              <a:rPr lang="en-US" sz="1600" dirty="0" err="1">
                <a:solidFill>
                  <a:schemeClr val="hlink"/>
                </a:solidFill>
              </a:rPr>
              <a:t>m</a:t>
            </a:r>
            <a:r>
              <a:rPr lang="en-US" sz="1600" dirty="0">
                <a:solidFill>
                  <a:schemeClr val="hlink"/>
                </a:solidFill>
              </a:rPr>
              <a:t>=</a:t>
            </a:r>
            <a:r>
              <a:rPr lang="en-US" sz="1600" dirty="0" err="1">
                <a:solidFill>
                  <a:schemeClr val="hlink"/>
                </a:solidFill>
              </a:rPr>
              <a:t>O(k</a:t>
            </a:r>
            <a:r>
              <a:rPr lang="en-US" sz="1600" dirty="0">
                <a:solidFill>
                  <a:schemeClr val="hlink"/>
                </a:solidFill>
              </a:rPr>
              <a:t> log (</a:t>
            </a:r>
            <a:r>
              <a:rPr lang="en-US" sz="1600" dirty="0" err="1">
                <a:solidFill>
                  <a:schemeClr val="hlink"/>
                </a:solidFill>
              </a:rPr>
              <a:t>n/k</a:t>
            </a:r>
            <a:r>
              <a:rPr lang="en-US" sz="1600" dirty="0">
                <a:solidFill>
                  <a:schemeClr val="hlink"/>
                </a:solidFill>
              </a:rPr>
              <a:t>))</a:t>
            </a:r>
          </a:p>
          <a:p>
            <a:pPr lvl="1"/>
            <a:r>
              <a:rPr lang="en-US" sz="1600" dirty="0"/>
              <a:t>Random Fourier: </a:t>
            </a:r>
            <a:r>
              <a:rPr lang="en-US" sz="1600" dirty="0" err="1">
                <a:solidFill>
                  <a:schemeClr val="hlink"/>
                </a:solidFill>
              </a:rPr>
              <a:t>m</a:t>
            </a:r>
            <a:r>
              <a:rPr lang="en-US" sz="1600" dirty="0">
                <a:solidFill>
                  <a:schemeClr val="hlink"/>
                </a:solidFill>
              </a:rPr>
              <a:t>=</a:t>
            </a:r>
            <a:r>
              <a:rPr lang="en-US" sz="1600" dirty="0" err="1">
                <a:solidFill>
                  <a:schemeClr val="hlink"/>
                </a:solidFill>
              </a:rPr>
              <a:t>O(k</a:t>
            </a:r>
            <a:r>
              <a:rPr lang="en-US" sz="1600" dirty="0">
                <a:solidFill>
                  <a:schemeClr val="hlink"/>
                </a:solidFill>
              </a:rPr>
              <a:t> log</a:t>
            </a:r>
            <a:r>
              <a:rPr lang="en-US" sz="1600" baseline="30000" dirty="0">
                <a:solidFill>
                  <a:schemeClr val="hlink"/>
                </a:solidFill>
              </a:rPr>
              <a:t>O(1) </a:t>
            </a:r>
            <a:r>
              <a:rPr lang="en-US" sz="1600" dirty="0" err="1">
                <a:solidFill>
                  <a:schemeClr val="hlink"/>
                </a:solidFill>
              </a:rPr>
              <a:t>n</a:t>
            </a:r>
            <a:r>
              <a:rPr lang="en-US" sz="1600" dirty="0" smtClean="0">
                <a:solidFill>
                  <a:schemeClr val="hlink"/>
                </a:solidFill>
              </a:rPr>
              <a:t>)</a:t>
            </a:r>
            <a:endParaRPr lang="en-US" sz="1800" dirty="0" smtClean="0"/>
          </a:p>
          <a:p>
            <a:r>
              <a:rPr lang="en-US" sz="1800" dirty="0" smtClean="0"/>
              <a:t>Consider </a:t>
            </a:r>
            <a:r>
              <a:rPr lang="en-US" sz="1800" dirty="0" err="1">
                <a:solidFill>
                  <a:schemeClr val="hlink"/>
                </a:solidFill>
              </a:rPr>
              <a:t>m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</a:rPr>
              <a:t>x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</a:rPr>
              <a:t>n</a:t>
            </a:r>
            <a:r>
              <a:rPr lang="en-US" sz="1800" dirty="0"/>
              <a:t> 0-1 matrices with </a:t>
            </a:r>
            <a:r>
              <a:rPr lang="en-US" sz="1800" dirty="0" err="1">
                <a:solidFill>
                  <a:schemeClr val="hlink"/>
                </a:solidFill>
              </a:rPr>
              <a:t>d</a:t>
            </a:r>
            <a:r>
              <a:rPr lang="en-US" sz="1800" dirty="0"/>
              <a:t> ones per column </a:t>
            </a:r>
          </a:p>
          <a:p>
            <a:r>
              <a:rPr lang="en-US" sz="1800" dirty="0"/>
              <a:t>Do they satisfy RIP ?</a:t>
            </a:r>
          </a:p>
          <a:p>
            <a:pPr lvl="1"/>
            <a:r>
              <a:rPr lang="en-US" sz="1800" dirty="0"/>
              <a:t>No, unless </a:t>
            </a:r>
            <a:r>
              <a:rPr lang="en-US" sz="1800" dirty="0" err="1">
                <a:solidFill>
                  <a:schemeClr val="hlink"/>
                </a:solidFill>
              </a:rPr>
              <a:t>m</a:t>
            </a:r>
            <a:r>
              <a:rPr lang="en-US" sz="1800" dirty="0">
                <a:solidFill>
                  <a:schemeClr val="hlink"/>
                </a:solidFill>
              </a:rPr>
              <a:t>=</a:t>
            </a:r>
            <a:r>
              <a:rPr lang="en-US" sz="1800" dirty="0">
                <a:solidFill>
                  <a:schemeClr val="hlink"/>
                </a:solidFill>
                <a:sym typeface="Symbol" charset="2"/>
              </a:rPr>
              <a:t>(k</a:t>
            </a:r>
            <a:r>
              <a:rPr lang="en-US" sz="1800" baseline="30000" dirty="0">
                <a:solidFill>
                  <a:schemeClr val="hlink"/>
                </a:solidFill>
                <a:sym typeface="Symbol" charset="2"/>
              </a:rPr>
              <a:t>2</a:t>
            </a:r>
            <a:r>
              <a:rPr lang="en-US" sz="1800" dirty="0">
                <a:solidFill>
                  <a:schemeClr val="hlink"/>
                </a:solidFill>
                <a:sym typeface="Symbol" charset="2"/>
              </a:rPr>
              <a:t>)</a:t>
            </a:r>
            <a:r>
              <a:rPr lang="en-US" sz="1800" dirty="0"/>
              <a:t> </a:t>
            </a:r>
            <a:r>
              <a:rPr lang="en-US" sz="1600" dirty="0"/>
              <a:t>[Chandar’07]</a:t>
            </a:r>
            <a:endParaRPr lang="en-US" sz="1800" dirty="0"/>
          </a:p>
          <a:p>
            <a:r>
              <a:rPr lang="en-US" sz="1800" dirty="0"/>
              <a:t>However, they can satisfy the following </a:t>
            </a:r>
            <a:r>
              <a:rPr lang="en-US" sz="1800" dirty="0">
                <a:solidFill>
                  <a:schemeClr val="accent2"/>
                </a:solidFill>
              </a:rPr>
              <a:t>RIP-1</a:t>
            </a:r>
            <a:r>
              <a:rPr lang="en-US" sz="1800" dirty="0"/>
              <a:t> property </a:t>
            </a:r>
            <a:r>
              <a:rPr lang="en-US" sz="1400" dirty="0"/>
              <a:t>[Berinde-Gilbert-Indyk-Karloff-Strauss’08]:</a:t>
            </a:r>
            <a:endParaRPr lang="en-US" sz="1800" dirty="0"/>
          </a:p>
          <a:p>
            <a:pPr algn="ctr">
              <a:buFontTx/>
              <a:buNone/>
            </a:pPr>
            <a:r>
              <a:rPr lang="en-US" sz="1800" dirty="0" err="1">
                <a:solidFill>
                  <a:schemeClr val="hlink"/>
                </a:solidFill>
                <a:sym typeface="Symbol" charset="2"/>
              </a:rPr>
              <a:t></a:t>
            </a:r>
            <a:r>
              <a:rPr lang="en-US" sz="1800" dirty="0"/>
              <a:t> is </a:t>
            </a:r>
            <a:r>
              <a:rPr lang="en-US" sz="1800" dirty="0" err="1">
                <a:solidFill>
                  <a:srgbClr val="CF1919"/>
                </a:solidFill>
              </a:rPr>
              <a:t>k</a:t>
            </a:r>
            <a:r>
              <a:rPr lang="en-US" sz="1800" dirty="0"/>
              <a:t>-sparse  </a:t>
            </a:r>
            <a:r>
              <a:rPr lang="en-US" sz="1800" dirty="0" err="1">
                <a:sym typeface="Symbol" charset="2"/>
              </a:rPr>
              <a:t></a:t>
            </a: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err="1">
                <a:solidFill>
                  <a:schemeClr val="hlink"/>
                </a:solidFill>
                <a:sym typeface="Symbol" charset="2"/>
              </a:rPr>
              <a:t>d</a:t>
            </a:r>
            <a:r>
              <a:rPr lang="en-US" sz="1800" dirty="0">
                <a:solidFill>
                  <a:schemeClr val="hlink"/>
                </a:solidFill>
                <a:sym typeface="Symbol" charset="2"/>
              </a:rPr>
              <a:t> (1-</a:t>
            </a:r>
            <a:r>
              <a:rPr lang="en-US" sz="1800" dirty="0">
                <a:solidFill>
                  <a:srgbClr val="CF1919"/>
                </a:solidFill>
                <a:sym typeface="Symbol" charset="2"/>
              </a:rPr>
              <a:t></a:t>
            </a:r>
            <a:r>
              <a:rPr lang="en-US" sz="1800" dirty="0">
                <a:solidFill>
                  <a:schemeClr val="hlink"/>
                </a:solidFill>
                <a:sym typeface="Symbol" charset="2"/>
              </a:rPr>
              <a:t>) ||||</a:t>
            </a:r>
            <a:r>
              <a:rPr lang="en-US" sz="1800" baseline="-25000" dirty="0">
                <a:solidFill>
                  <a:schemeClr val="hlink"/>
                </a:solidFill>
              </a:rPr>
              <a:t>1</a:t>
            </a:r>
            <a:r>
              <a:rPr lang="en-US" sz="1800" dirty="0">
                <a:solidFill>
                  <a:schemeClr val="hlink"/>
                </a:solidFill>
                <a:sym typeface="Symbol" charset="2"/>
              </a:rPr>
              <a:t> </a:t>
            </a:r>
            <a:r>
              <a:rPr lang="en-US" sz="1800" dirty="0">
                <a:solidFill>
                  <a:schemeClr val="hlink"/>
                </a:solidFill>
              </a:rPr>
              <a:t>||A</a:t>
            </a:r>
            <a:r>
              <a:rPr lang="en-US" sz="1800" dirty="0">
                <a:solidFill>
                  <a:schemeClr val="hlink"/>
                </a:solidFill>
                <a:sym typeface="Symbol" charset="2"/>
              </a:rPr>
              <a:t></a:t>
            </a:r>
            <a:r>
              <a:rPr lang="en-US" sz="1800" dirty="0">
                <a:solidFill>
                  <a:schemeClr val="hlink"/>
                </a:solidFill>
              </a:rPr>
              <a:t>||</a:t>
            </a:r>
            <a:r>
              <a:rPr lang="en-US" sz="1800" baseline="-25000" dirty="0">
                <a:solidFill>
                  <a:schemeClr val="hlink"/>
                </a:solidFill>
              </a:rPr>
              <a:t>1 </a:t>
            </a:r>
            <a:r>
              <a:rPr lang="en-US" sz="1800" dirty="0" err="1">
                <a:solidFill>
                  <a:schemeClr val="hlink"/>
                </a:solidFill>
                <a:sym typeface="Symbol" charset="2"/>
              </a:rPr>
              <a:t></a:t>
            </a:r>
            <a:r>
              <a:rPr lang="en-US" sz="1800" dirty="0">
                <a:solidFill>
                  <a:schemeClr val="hlink"/>
                </a:solidFill>
                <a:sym typeface="Symbol" charset="2"/>
              </a:rPr>
              <a:t> d||||</a:t>
            </a:r>
            <a:r>
              <a:rPr lang="en-US" sz="2000" baseline="-25000" dirty="0">
                <a:solidFill>
                  <a:schemeClr val="hlink"/>
                </a:solidFill>
              </a:rPr>
              <a:t>1</a:t>
            </a:r>
            <a:endParaRPr lang="en-US" sz="1800" dirty="0"/>
          </a:p>
          <a:p>
            <a:r>
              <a:rPr lang="en-US" sz="1800" dirty="0"/>
              <a:t>Sufficient (and necessary) condition: the underlying graph is a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hlink"/>
                </a:solidFill>
              </a:rPr>
              <a:t>( </a:t>
            </a:r>
            <a:r>
              <a:rPr lang="en-US" sz="1800" dirty="0" err="1">
                <a:solidFill>
                  <a:schemeClr val="hlink"/>
                </a:solidFill>
              </a:rPr>
              <a:t>k</a:t>
            </a:r>
            <a:r>
              <a:rPr lang="en-US" sz="1800" dirty="0">
                <a:solidFill>
                  <a:schemeClr val="hlink"/>
                </a:solidFill>
              </a:rPr>
              <a:t>, d(1-</a:t>
            </a:r>
            <a:r>
              <a:rPr lang="en-US" sz="1800" dirty="0">
                <a:solidFill>
                  <a:schemeClr val="hlink"/>
                </a:solidFill>
                <a:sym typeface="Symbol" charset="2"/>
              </a:rPr>
              <a:t>/2) </a:t>
            </a:r>
            <a:r>
              <a:rPr lang="en-US" sz="1800" dirty="0">
                <a:solidFill>
                  <a:schemeClr val="hlink"/>
                </a:solidFill>
              </a:rPr>
              <a:t>)</a:t>
            </a:r>
            <a:r>
              <a:rPr lang="en-US" sz="1800" dirty="0"/>
              <a:t>-</a:t>
            </a:r>
            <a:r>
              <a:rPr lang="en-US" sz="1800" dirty="0" smtClean="0">
                <a:solidFill>
                  <a:schemeClr val="accent2"/>
                </a:solidFill>
              </a:rPr>
              <a:t>expander</a:t>
            </a:r>
          </a:p>
          <a:p>
            <a:pPr marL="342900" lvl="1" indent="-342900">
              <a:buNone/>
            </a:pPr>
            <a:r>
              <a:rPr lang="en-US" sz="1800" dirty="0" smtClean="0"/>
              <a:t>     (a random matrix with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1800" dirty="0" smtClean="0">
                <a:solidFill>
                  <a:schemeClr val="hlink"/>
                </a:solidFill>
              </a:rPr>
              <a:t> log (</a:t>
            </a:r>
            <a:r>
              <a:rPr lang="en-US" sz="1800" dirty="0" err="1" smtClean="0">
                <a:solidFill>
                  <a:schemeClr val="hlink"/>
                </a:solidFill>
              </a:rPr>
              <a:t>n/k</a:t>
            </a:r>
            <a:r>
              <a:rPr lang="en-US" sz="1800" dirty="0" smtClean="0">
                <a:solidFill>
                  <a:schemeClr val="hlink"/>
                </a:solidFill>
              </a:rPr>
              <a:t>)</a:t>
            </a:r>
            <a:r>
              <a:rPr lang="en-US" sz="1800" dirty="0" smtClean="0"/>
              <a:t> and </a:t>
            </a:r>
            <a:r>
              <a:rPr lang="en-US" sz="1800" dirty="0" err="1" smtClean="0">
                <a:solidFill>
                  <a:schemeClr val="hlink"/>
                </a:solidFill>
              </a:rPr>
              <a:t>m</a:t>
            </a:r>
            <a:r>
              <a:rPr lang="en-US" sz="1800" dirty="0" smtClean="0">
                <a:solidFill>
                  <a:schemeClr val="hlink"/>
                </a:solidFill>
              </a:rPr>
              <a:t>=</a:t>
            </a:r>
            <a:r>
              <a:rPr lang="en-US" sz="1800" dirty="0" err="1" smtClean="0">
                <a:solidFill>
                  <a:schemeClr val="hlink"/>
                </a:solidFill>
              </a:rPr>
              <a:t>O(k</a:t>
            </a:r>
            <a:r>
              <a:rPr lang="en-US" sz="1800" dirty="0" smtClean="0">
                <a:solidFill>
                  <a:schemeClr val="hlink"/>
                </a:solidFill>
              </a:rPr>
              <a:t> log (n/k)/</a:t>
            </a:r>
            <a:r>
              <a:rPr lang="en-US" sz="1800" dirty="0" smtClean="0">
                <a:solidFill>
                  <a:srgbClr val="CF1919"/>
                </a:solidFill>
                <a:sym typeface="Symbol" charset="2"/>
              </a:rPr>
              <a:t>^2</a:t>
            </a:r>
            <a:r>
              <a:rPr lang="en-US" sz="1800" dirty="0" smtClean="0">
                <a:solidFill>
                  <a:schemeClr val="hlink"/>
                </a:solidFill>
              </a:rPr>
              <a:t>) </a:t>
            </a:r>
            <a:r>
              <a:rPr lang="en-US" sz="1800" dirty="0" smtClean="0">
                <a:solidFill>
                  <a:schemeClr val="tx2"/>
                </a:solidFill>
              </a:rPr>
              <a:t>is good </a:t>
            </a:r>
            <a:r>
              <a:rPr lang="en-US" sz="1800" dirty="0" err="1" smtClean="0">
                <a:solidFill>
                  <a:schemeClr val="tx2"/>
                </a:solidFill>
              </a:rPr>
              <a:t>w.h.p</a:t>
            </a:r>
            <a:r>
              <a:rPr lang="en-US" sz="1800" dirty="0" smtClean="0">
                <a:solidFill>
                  <a:schemeClr val="tx2"/>
                </a:solidFill>
              </a:rPr>
              <a:t>)</a:t>
            </a:r>
            <a:endParaRPr lang="en-US" sz="1400" dirty="0" smtClean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09600"/>
            <a:ext cx="33147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609600"/>
            <a:ext cx="3302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dense    vs.    sparse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781800" y="2286000"/>
            <a:ext cx="2362200" cy="3429000"/>
            <a:chOff x="6781800" y="2286000"/>
            <a:chExt cx="2362200" cy="3429000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7083425" y="2286000"/>
              <a:ext cx="609600" cy="2971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8302625" y="2667000"/>
              <a:ext cx="838200" cy="1676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7388225" y="3505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8759825" y="3276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8607425" y="3886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7312025" y="2743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7388225" y="4419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8912225" y="3048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6" name="AutoShape 12"/>
            <p:cNvCxnSpPr>
              <a:cxnSpLocks noChangeShapeType="1"/>
              <a:stCxn id="13" idx="6"/>
              <a:endCxn id="15" idx="2"/>
            </p:cNvCxnSpPr>
            <p:nvPr/>
          </p:nvCxnSpPr>
          <p:spPr bwMode="auto">
            <a:xfrm>
              <a:off x="7464425" y="2819400"/>
              <a:ext cx="1447800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AutoShape 13"/>
            <p:cNvCxnSpPr>
              <a:cxnSpLocks noChangeShapeType="1"/>
              <a:stCxn id="13" idx="6"/>
              <a:endCxn id="11" idx="2"/>
            </p:cNvCxnSpPr>
            <p:nvPr/>
          </p:nvCxnSpPr>
          <p:spPr bwMode="auto">
            <a:xfrm>
              <a:off x="7464425" y="2819400"/>
              <a:ext cx="1295400" cy="533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AutoShape 14"/>
            <p:cNvCxnSpPr>
              <a:cxnSpLocks noChangeShapeType="1"/>
              <a:stCxn id="13" idx="6"/>
              <a:endCxn id="12" idx="1"/>
            </p:cNvCxnSpPr>
            <p:nvPr/>
          </p:nvCxnSpPr>
          <p:spPr bwMode="auto">
            <a:xfrm>
              <a:off x="7464425" y="2819400"/>
              <a:ext cx="1165225" cy="1089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AutoShape 15"/>
            <p:cNvCxnSpPr>
              <a:cxnSpLocks noChangeShapeType="1"/>
              <a:stCxn id="10" idx="6"/>
              <a:endCxn id="11" idx="2"/>
            </p:cNvCxnSpPr>
            <p:nvPr/>
          </p:nvCxnSpPr>
          <p:spPr bwMode="auto">
            <a:xfrm flipV="1">
              <a:off x="7540625" y="3352800"/>
              <a:ext cx="12192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AutoShape 16"/>
            <p:cNvCxnSpPr>
              <a:cxnSpLocks noChangeShapeType="1"/>
              <a:stCxn id="10" idx="6"/>
              <a:endCxn id="12" idx="1"/>
            </p:cNvCxnSpPr>
            <p:nvPr/>
          </p:nvCxnSpPr>
          <p:spPr bwMode="auto">
            <a:xfrm>
              <a:off x="7540625" y="3581400"/>
              <a:ext cx="1089025" cy="327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8759825" y="3581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8683625" y="2819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3" name="AutoShape 19"/>
            <p:cNvCxnSpPr>
              <a:cxnSpLocks noChangeShapeType="1"/>
              <a:stCxn id="10" idx="6"/>
              <a:endCxn id="21" idx="2"/>
            </p:cNvCxnSpPr>
            <p:nvPr/>
          </p:nvCxnSpPr>
          <p:spPr bwMode="auto">
            <a:xfrm>
              <a:off x="7540625" y="3581400"/>
              <a:ext cx="121920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AutoShape 20"/>
            <p:cNvCxnSpPr>
              <a:cxnSpLocks noChangeShapeType="1"/>
              <a:stCxn id="14" idx="7"/>
              <a:endCxn id="22" idx="3"/>
            </p:cNvCxnSpPr>
            <p:nvPr/>
          </p:nvCxnSpPr>
          <p:spPr bwMode="auto">
            <a:xfrm flipV="1">
              <a:off x="7518400" y="2949575"/>
              <a:ext cx="1187450" cy="1492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21"/>
            <p:cNvCxnSpPr>
              <a:cxnSpLocks noChangeShapeType="1"/>
              <a:stCxn id="14" idx="7"/>
              <a:endCxn id="15" idx="2"/>
            </p:cNvCxnSpPr>
            <p:nvPr/>
          </p:nvCxnSpPr>
          <p:spPr bwMode="auto">
            <a:xfrm flipV="1">
              <a:off x="7518400" y="3124200"/>
              <a:ext cx="1393825" cy="13176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AutoShape 22"/>
            <p:cNvCxnSpPr>
              <a:cxnSpLocks noChangeShapeType="1"/>
              <a:stCxn id="14" idx="7"/>
              <a:endCxn id="11" idx="3"/>
            </p:cNvCxnSpPr>
            <p:nvPr/>
          </p:nvCxnSpPr>
          <p:spPr bwMode="auto">
            <a:xfrm flipV="1">
              <a:off x="7518400" y="3406775"/>
              <a:ext cx="1263650" cy="1035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7235825" y="5257800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n</a:t>
              </a: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8607425" y="4419600"/>
              <a:ext cx="438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m</a:t>
              </a:r>
            </a:p>
          </p:txBody>
        </p:sp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7543800" y="3505200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7162800" y="3200400"/>
              <a:ext cx="457200" cy="1600200"/>
            </a:xfrm>
            <a:prstGeom prst="ellipse">
              <a:avLst/>
            </a:prstGeom>
            <a:solidFill>
              <a:srgbClr val="FFFF00">
                <a:alpha val="42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5" name="AutoShape 27"/>
            <p:cNvCxnSpPr>
              <a:cxnSpLocks noChangeShapeType="1"/>
              <a:stCxn id="34" idx="0"/>
            </p:cNvCxnSpPr>
            <p:nvPr/>
          </p:nvCxnSpPr>
          <p:spPr bwMode="auto">
            <a:xfrm rot="5400000" flipH="1" flipV="1">
              <a:off x="7848601" y="2285999"/>
              <a:ext cx="457200" cy="1371602"/>
            </a:xfrm>
            <a:prstGeom prst="straightConnector1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</p:cxnSp>
        <p:cxnSp>
          <p:nvCxnSpPr>
            <p:cNvPr id="36" name="AutoShape 28"/>
            <p:cNvCxnSpPr>
              <a:cxnSpLocks noChangeShapeType="1"/>
            </p:cNvCxnSpPr>
            <p:nvPr/>
          </p:nvCxnSpPr>
          <p:spPr bwMode="auto">
            <a:xfrm flipV="1">
              <a:off x="7391400" y="4343400"/>
              <a:ext cx="1330325" cy="457200"/>
            </a:xfrm>
            <a:prstGeom prst="straightConnector1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</p:cxnSp>
        <p:sp>
          <p:nvSpPr>
            <p:cNvPr id="37" name="Oval 29"/>
            <p:cNvSpPr>
              <a:spLocks noChangeArrowheads="1"/>
            </p:cNvSpPr>
            <p:nvPr/>
          </p:nvSpPr>
          <p:spPr bwMode="auto">
            <a:xfrm>
              <a:off x="8534400" y="2743200"/>
              <a:ext cx="457200" cy="1600200"/>
            </a:xfrm>
            <a:prstGeom prst="ellipse">
              <a:avLst/>
            </a:prstGeom>
            <a:solidFill>
              <a:srgbClr val="FFFF00">
                <a:alpha val="42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Text Box 30"/>
            <p:cNvSpPr txBox="1">
              <a:spLocks noChangeArrowheads="1"/>
            </p:cNvSpPr>
            <p:nvPr/>
          </p:nvSpPr>
          <p:spPr bwMode="auto">
            <a:xfrm>
              <a:off x="6781800" y="3733800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/>
                <a:t>S</a:t>
              </a:r>
              <a:endParaRPr lang="en-US" sz="1800"/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8229600" y="2362200"/>
              <a:ext cx="914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/>
                <a:t>N(S)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br>
              <a:rPr lang="en-US" dirty="0" smtClean="0"/>
            </a:br>
            <a:r>
              <a:rPr lang="en-US" sz="3200" dirty="0" smtClean="0"/>
              <a:t>[Berinde-Indyk’09]</a:t>
            </a:r>
            <a:endParaRPr lang="en-US" sz="3200" dirty="0"/>
          </a:p>
        </p:txBody>
      </p:sp>
      <p:pic>
        <p:nvPicPr>
          <p:cNvPr id="80900" name="Picture 4" descr="peppers2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04800"/>
            <a:ext cx="2184400" cy="2184400"/>
          </a:xfrm>
          <a:prstGeom prst="rect">
            <a:avLst/>
          </a:prstGeom>
          <a:noFill/>
        </p:spPr>
      </p:pic>
      <p:pic>
        <p:nvPicPr>
          <p:cNvPr id="80902" name="Picture 6" descr="peppers256-snr-pl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19400"/>
            <a:ext cx="4013200" cy="3227388"/>
          </a:xfrm>
          <a:prstGeom prst="rect">
            <a:avLst/>
          </a:prstGeom>
          <a:noFill/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7239000" y="2438400"/>
            <a:ext cx="115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256x256</a:t>
            </a:r>
            <a:endParaRPr lang="en-US"/>
          </a:p>
        </p:txBody>
      </p:sp>
      <p:pic>
        <p:nvPicPr>
          <p:cNvPr id="80904" name="Picture 8" descr="peppers256-l1wav-pl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819400"/>
            <a:ext cx="4095750" cy="3209925"/>
          </a:xfrm>
          <a:prstGeom prst="rect">
            <a:avLst/>
          </a:prstGeom>
          <a:noFill/>
        </p:spPr>
      </p:pic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6096000"/>
            <a:ext cx="8855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charset="0"/>
              </a:rPr>
              <a:t>SSMP is ran with S=10000,T=20. SMP is ran for 100 iterations. Matrix sparsity is d=8.</a:t>
            </a:r>
            <a:endParaRPr lang="en-US" sz="140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sparse </a:t>
            </a:r>
            <a:r>
              <a:rPr lang="en-US" dirty="0" smtClean="0"/>
              <a:t>matrices for image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Implementable using random lens approach </a:t>
            </a:r>
            <a:r>
              <a:rPr lang="en-US" sz="2000" dirty="0" smtClean="0"/>
              <a:t>[R. Fergus, A. </a:t>
            </a:r>
            <a:r>
              <a:rPr lang="en-US" sz="2000" dirty="0" err="1" smtClean="0"/>
              <a:t>Torralba</a:t>
            </a:r>
            <a:r>
              <a:rPr lang="en-US" sz="2000" dirty="0" smtClean="0"/>
              <a:t>, W. T. Freeman’06]</a:t>
            </a:r>
          </a:p>
          <a:p>
            <a:pPr lvl="1"/>
            <a:r>
              <a:rPr lang="en-US" dirty="0" smtClean="0"/>
              <a:t>Random design tricky to deal with</a:t>
            </a:r>
          </a:p>
          <a:p>
            <a:r>
              <a:rPr lang="en-US" dirty="0" smtClean="0"/>
              <a:t>Alternative: make random matrices</a:t>
            </a:r>
            <a:r>
              <a:rPr lang="en-US" dirty="0" smtClean="0"/>
              <a:t> less random using “folding” </a:t>
            </a:r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000000"/>
                </a:solidFill>
                <a:ea typeface="DejaVu Sans"/>
                <a:cs typeface="DejaVu Sans"/>
              </a:rPr>
              <a:t>Gupta-Indyk-Price-Rachlin’11]</a:t>
            </a:r>
          </a:p>
          <a:p>
            <a:pPr>
              <a:buNone/>
            </a:pPr>
            <a:endParaRPr lang="en-US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1"/>
            <a:ext cx="3429000" cy="2549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14800"/>
            <a:ext cx="3429000" cy="254956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105400" y="1752600"/>
            <a:ext cx="2286000" cy="1143000"/>
            <a:chOff x="5105400" y="1752600"/>
            <a:chExt cx="2286000" cy="1143000"/>
          </a:xfrm>
        </p:grpSpPr>
        <p:sp>
          <p:nvSpPr>
            <p:cNvPr id="8" name="Double Bracket 7"/>
            <p:cNvSpPr/>
            <p:nvPr/>
          </p:nvSpPr>
          <p:spPr bwMode="auto">
            <a:xfrm>
              <a:off x="5105400" y="1752600"/>
              <a:ext cx="2286000" cy="1143000"/>
            </a:xfrm>
            <a:prstGeom prst="bracketPai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1828800"/>
              <a:ext cx="1905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1     1      1      1</a:t>
              </a:r>
              <a:endParaRPr lang="en-US" sz="1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86400" y="2209800"/>
              <a:ext cx="1905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1     1      1      1</a:t>
              </a:r>
              <a:endParaRPr lang="en-US" sz="1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0" y="2514600"/>
              <a:ext cx="1905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1     1      1      1</a:t>
              </a:r>
              <a:endParaRPr lang="en-US" sz="1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05400" y="4419600"/>
            <a:ext cx="2362200" cy="1143000"/>
            <a:chOff x="5105400" y="4419600"/>
            <a:chExt cx="2362200" cy="1143000"/>
          </a:xfrm>
        </p:grpSpPr>
        <p:sp>
          <p:nvSpPr>
            <p:cNvPr id="13" name="Double Bracket 12"/>
            <p:cNvSpPr/>
            <p:nvPr/>
          </p:nvSpPr>
          <p:spPr bwMode="auto">
            <a:xfrm>
              <a:off x="5105400" y="4419600"/>
              <a:ext cx="2286000" cy="1143000"/>
            </a:xfrm>
            <a:prstGeom prst="bracketPair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81600" y="4495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1        1         1      </a:t>
              </a:r>
              <a:endParaRPr lang="en-US" sz="1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2600" y="4876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1        1         1    </a:t>
              </a:r>
              <a:endParaRPr lang="en-US" sz="1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0" y="5181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1        1         1      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9.9|16.5|13.7|32.3|12.6|23.1|31.5|63.2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3.6|8.8|31.1|23.5|17.:|24.1|5|21.9|48.7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.2|7.8|9.6|34.2|5.6|15.4|5.4|15.3|34|16.3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37.:|120.1|17.6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23980</TotalTime>
  <Words>2361</Words>
  <Application>Microsoft Macintosh PowerPoint</Application>
  <PresentationFormat>On-screen Show (4:3)</PresentationFormat>
  <Paragraphs>340</Paragraphs>
  <Slides>26</Slides>
  <Notes>12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Blank Presentation</vt:lpstr>
      <vt:lpstr>Equation</vt:lpstr>
      <vt:lpstr>Image acquisition using sparse (pseudo)-random matrices</vt:lpstr>
      <vt:lpstr>Outline</vt:lpstr>
      <vt:lpstr>Sparse recovery (approximation theory, statistical model selection, information-based complexity, learning Fourier coeffs, linear sketching, finite rate of innovation, compressed sensing...)</vt:lpstr>
      <vt:lpstr>Constructing matrix A</vt:lpstr>
      <vt:lpstr>Algorithms for Sparse Matrices</vt:lpstr>
      <vt:lpstr>dense    vs.    sparse</vt:lpstr>
      <vt:lpstr>Experiments [Berinde-Indyk’09]</vt:lpstr>
      <vt:lpstr>Random sparse matrices for image acquisition</vt:lpstr>
      <vt:lpstr>Folding</vt:lpstr>
      <vt:lpstr>Architectures</vt:lpstr>
      <vt:lpstr>Application: star tracking</vt:lpstr>
      <vt:lpstr>Application: star tracking</vt:lpstr>
      <vt:lpstr>How do we recover from folded measurements ?</vt:lpstr>
      <vt:lpstr>Results</vt:lpstr>
      <vt:lpstr>Conclusions</vt:lpstr>
      <vt:lpstr>APPENDIX</vt:lpstr>
      <vt:lpstr>References</vt:lpstr>
      <vt:lpstr>Appendix</vt:lpstr>
      <vt:lpstr>Application I: Monitoring Network Traffic Data Streams</vt:lpstr>
      <vt:lpstr>l∞/l1 implies l1/l1 </vt:lpstr>
      <vt:lpstr>Application I: Monitoring Network Traffic Data Streams</vt:lpstr>
      <vt:lpstr>Applications, ctd.</vt:lpstr>
      <vt:lpstr>Experiments</vt:lpstr>
      <vt:lpstr>SSMP: Running time </vt:lpstr>
      <vt:lpstr>Prior and New Results </vt:lpstr>
      <vt:lpstr>Results </vt:lpstr>
    </vt:vector>
  </TitlesOfParts>
  <Company>Ziggy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Sparse recovery using sparse random matrices</dc:title>
  <dc:creator>Ziggy</dc:creator>
  <cp:lastModifiedBy>Pitor Indyk</cp:lastModifiedBy>
  <cp:revision>545</cp:revision>
  <cp:lastPrinted>2010-07-03T23:49:00Z</cp:lastPrinted>
  <dcterms:created xsi:type="dcterms:W3CDTF">2011-07-27T13:30:08Z</dcterms:created>
  <dcterms:modified xsi:type="dcterms:W3CDTF">2011-07-28T13:00:04Z</dcterms:modified>
</cp:coreProperties>
</file>